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09" r:id="rId2"/>
  </p:sldMasterIdLst>
  <p:notesMasterIdLst>
    <p:notesMasterId r:id="rId34"/>
  </p:notesMasterIdLst>
  <p:sldIdLst>
    <p:sldId id="1545" r:id="rId3"/>
    <p:sldId id="285" r:id="rId4"/>
    <p:sldId id="1531" r:id="rId5"/>
    <p:sldId id="1532" r:id="rId6"/>
    <p:sldId id="286" r:id="rId7"/>
    <p:sldId id="1533" r:id="rId8"/>
    <p:sldId id="261" r:id="rId9"/>
    <p:sldId id="262" r:id="rId10"/>
    <p:sldId id="263" r:id="rId11"/>
    <p:sldId id="264" r:id="rId12"/>
    <p:sldId id="288" r:id="rId13"/>
    <p:sldId id="1544" r:id="rId14"/>
    <p:sldId id="265" r:id="rId15"/>
    <p:sldId id="267" r:id="rId16"/>
    <p:sldId id="289" r:id="rId17"/>
    <p:sldId id="269" r:id="rId18"/>
    <p:sldId id="270" r:id="rId19"/>
    <p:sldId id="290" r:id="rId20"/>
    <p:sldId id="271" r:id="rId21"/>
    <p:sldId id="272" r:id="rId22"/>
    <p:sldId id="273" r:id="rId23"/>
    <p:sldId id="274" r:id="rId24"/>
    <p:sldId id="275" r:id="rId25"/>
    <p:sldId id="276" r:id="rId26"/>
    <p:sldId id="277" r:id="rId27"/>
    <p:sldId id="278" r:id="rId28"/>
    <p:sldId id="279" r:id="rId29"/>
    <p:sldId id="280" r:id="rId30"/>
    <p:sldId id="282" r:id="rId31"/>
    <p:sldId id="283" r:id="rId32"/>
    <p:sldId id="28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3838"/>
    <a:srgbClr val="000000"/>
    <a:srgbClr val="FAB3DC"/>
    <a:srgbClr val="D672C4"/>
    <a:srgbClr val="E250A4"/>
    <a:srgbClr val="FBF9FB"/>
    <a:srgbClr val="F5F3F5"/>
    <a:srgbClr val="A50878"/>
    <a:srgbClr val="FFFFFF"/>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183"/>
    <p:restoredTop sz="84912"/>
  </p:normalViewPr>
  <p:slideViewPr>
    <p:cSldViewPr snapToGrid="0" snapToObjects="1">
      <p:cViewPr varScale="1">
        <p:scale>
          <a:sx n="167" d="100"/>
          <a:sy n="167" d="100"/>
        </p:scale>
        <p:origin x="1200" y="176"/>
      </p:cViewPr>
      <p:guideLst>
        <p:guide orient="horz" pos="2136"/>
        <p:guide pos="384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6CA3DE-BE7F-EC4D-8B8F-9F8A86A2F23E}" type="datetimeFigureOut">
              <a:rPr lang="en-US" smtClean="0"/>
              <a:t>1/4/22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AC73E-3B01-6D40-817E-90B570F25A27}" type="slidenum">
              <a:rPr lang="en-US" smtClean="0"/>
              <a:t>‹#›</a:t>
            </a:fld>
            <a:endParaRPr lang="en-US"/>
          </a:p>
        </p:txBody>
      </p:sp>
    </p:spTree>
    <p:extLst>
      <p:ext uri="{BB962C8B-B14F-4D97-AF65-F5344CB8AC3E}">
        <p14:creationId xmlns:p14="http://schemas.microsoft.com/office/powerpoint/2010/main" val="3350931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YOUNIQUE DAILY</a:t>
            </a:r>
            <a:r>
              <a:rPr lang="en-US" sz="1200" b="1" kern="1200" dirty="0">
                <a:solidFill>
                  <a:schemeClr val="tx1"/>
                </a:solidFill>
                <a:effectLst/>
                <a:latin typeface="+mn-lt"/>
                <a:ea typeface="+mn-ea"/>
                <a:cs typeface="+mn-cs"/>
                <a:sym typeface="Symbol" pitchFamily="2" charset="2"/>
              </a:rPr>
              <a:t></a:t>
            </a:r>
            <a:r>
              <a:rPr lang="en-US" sz="1200" b="1" kern="1200" dirty="0">
                <a:solidFill>
                  <a:schemeClr val="tx1"/>
                </a:solidFill>
                <a:effectLst/>
                <a:latin typeface="+mn-lt"/>
                <a:ea typeface="+mn-ea"/>
                <a:cs typeface="+mn-cs"/>
              </a:rPr>
              <a:t>YOU liquid collagen shot: Get to know the product that will grow your business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Use these talking points to teach your audience all about the new 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This product will be a game changer for your business—it’s important to be ready!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Remind your attendees that 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is available for all Presenters to purchase on January 10 and customers can start purchasing theirs on January 24.</a:t>
            </a:r>
          </a:p>
          <a:p>
            <a:endParaRPr lang="en-US" dirty="0"/>
          </a:p>
        </p:txBody>
      </p:sp>
      <p:sp>
        <p:nvSpPr>
          <p:cNvPr id="4" name="Slide Number Placeholder 3"/>
          <p:cNvSpPr>
            <a:spLocks noGrp="1"/>
          </p:cNvSpPr>
          <p:nvPr>
            <p:ph type="sldNum" sz="quarter" idx="5"/>
          </p:nvPr>
        </p:nvSpPr>
        <p:spPr/>
        <p:txBody>
          <a:bodyPr/>
          <a:lstStyle/>
          <a:p>
            <a:fld id="{A6CAC73E-3B01-6D40-817E-90B570F25A27}" type="slidenum">
              <a:rPr lang="en-US" smtClean="0"/>
              <a:t>1</a:t>
            </a:fld>
            <a:endParaRPr lang="en-US"/>
          </a:p>
        </p:txBody>
      </p:sp>
    </p:spTree>
    <p:extLst>
      <p:ext uri="{BB962C8B-B14F-4D97-AF65-F5344CB8AC3E}">
        <p14:creationId xmlns:p14="http://schemas.microsoft.com/office/powerpoint/2010/main" val="3941519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Benefits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Glowstrong</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helps skin appear:</a:t>
            </a:r>
          </a:p>
          <a:p>
            <a:pPr lvl="1"/>
            <a:r>
              <a:rPr lang="en-US" sz="1200" kern="1200" dirty="0">
                <a:solidFill>
                  <a:schemeClr val="tx1"/>
                </a:solidFill>
                <a:effectLst/>
                <a:latin typeface="+mn-lt"/>
                <a:ea typeface="+mn-ea"/>
                <a:cs typeface="+mn-cs"/>
              </a:rPr>
              <a:t>Smoother*</a:t>
            </a:r>
          </a:p>
          <a:p>
            <a:pPr lvl="1"/>
            <a:r>
              <a:rPr lang="en-US" sz="1200" kern="1200" dirty="0">
                <a:solidFill>
                  <a:schemeClr val="tx1"/>
                </a:solidFill>
                <a:effectLst/>
                <a:latin typeface="+mn-lt"/>
                <a:ea typeface="+mn-ea"/>
                <a:cs typeface="+mn-cs"/>
              </a:rPr>
              <a:t>Brighter*</a:t>
            </a:r>
          </a:p>
          <a:p>
            <a:pPr lvl="1"/>
            <a:r>
              <a:rPr lang="en-US" sz="1200" kern="1200" dirty="0">
                <a:solidFill>
                  <a:schemeClr val="tx1"/>
                </a:solidFill>
                <a:effectLst/>
                <a:latin typeface="+mn-lt"/>
                <a:ea typeface="+mn-ea"/>
                <a:cs typeface="+mn-cs"/>
              </a:rPr>
              <a:t>Fuller &amp; bouncier*</a:t>
            </a:r>
          </a:p>
          <a:p>
            <a:pPr lvl="1"/>
            <a:r>
              <a:rPr lang="en-US" sz="1200" kern="1200" dirty="0">
                <a:solidFill>
                  <a:schemeClr val="tx1"/>
                </a:solidFill>
                <a:effectLst/>
                <a:latin typeface="+mn-lt"/>
                <a:ea typeface="+mn-ea"/>
                <a:cs typeface="+mn-cs"/>
              </a:rPr>
              <a:t>More hydrated and supple*</a:t>
            </a:r>
          </a:p>
          <a:p>
            <a:pPr lvl="1"/>
            <a:r>
              <a:rPr lang="en-US" sz="1200" kern="1200" dirty="0">
                <a:solidFill>
                  <a:schemeClr val="tx1"/>
                </a:solidFill>
                <a:effectLst/>
                <a:latin typeface="+mn-lt"/>
                <a:ea typeface="+mn-ea"/>
                <a:cs typeface="+mn-cs"/>
              </a:rPr>
              <a:t>More even, giving skin texture an improved appearance*</a:t>
            </a:r>
          </a:p>
          <a:p>
            <a:pPr lvl="1"/>
            <a:r>
              <a:rPr lang="en-US" sz="1200" kern="1200" dirty="0">
                <a:solidFill>
                  <a:schemeClr val="tx1"/>
                </a:solidFill>
                <a:effectLst/>
                <a:latin typeface="+mn-lt"/>
                <a:ea typeface="+mn-ea"/>
                <a:cs typeface="+mn-cs"/>
              </a:rPr>
              <a:t>More youthfully radiant*</a:t>
            </a:r>
          </a:p>
          <a:p>
            <a:pPr lvl="0"/>
            <a:r>
              <a:rPr lang="en-US" sz="1200" kern="1200" dirty="0">
                <a:solidFill>
                  <a:schemeClr val="tx1"/>
                </a:solidFill>
                <a:effectLst/>
                <a:latin typeface="+mn-lt"/>
                <a:ea typeface="+mn-ea"/>
                <a:cs typeface="+mn-cs"/>
              </a:rPr>
              <a:t>Micro-absorption technology makes it easier for your body to absorb the collagen </a:t>
            </a:r>
          </a:p>
          <a:p>
            <a:pPr lvl="0"/>
            <a:r>
              <a:rPr lang="en-US" sz="1200" kern="1200" dirty="0">
                <a:solidFill>
                  <a:schemeClr val="tx1"/>
                </a:solidFill>
                <a:effectLst/>
                <a:latin typeface="+mn-lt"/>
                <a:ea typeface="+mn-ea"/>
                <a:cs typeface="+mn-cs"/>
              </a:rPr>
              <a:t>5,000 milligrams of concentrated collagen in every shot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699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an independent clinical study, 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was found to help:</a:t>
            </a:r>
          </a:p>
          <a:p>
            <a:pPr lvl="0"/>
            <a:r>
              <a:rPr lang="en-US" sz="1200" kern="1200" dirty="0">
                <a:solidFill>
                  <a:schemeClr val="tx1"/>
                </a:solidFill>
                <a:effectLst/>
                <a:latin typeface="+mn-lt"/>
                <a:ea typeface="+mn-ea"/>
                <a:cs typeface="+mn-cs"/>
              </a:rPr>
              <a:t>Increase collagen density​*</a:t>
            </a:r>
          </a:p>
          <a:p>
            <a:pPr lvl="0"/>
            <a:r>
              <a:rPr lang="en-US" sz="1200" kern="1200" dirty="0">
                <a:solidFill>
                  <a:schemeClr val="tx1"/>
                </a:solidFill>
                <a:effectLst/>
                <a:latin typeface="+mn-lt"/>
                <a:ea typeface="+mn-ea"/>
                <a:cs typeface="+mn-cs"/>
              </a:rPr>
              <a:t>Reduce the appearance of wrinkles​*</a:t>
            </a:r>
          </a:p>
          <a:p>
            <a:pPr lvl="0"/>
            <a:r>
              <a:rPr lang="en-US" sz="1200" kern="1200" dirty="0">
                <a:solidFill>
                  <a:schemeClr val="tx1"/>
                </a:solidFill>
                <a:effectLst/>
                <a:latin typeface="+mn-lt"/>
                <a:ea typeface="+mn-ea"/>
                <a:cs typeface="+mn-cs"/>
              </a:rPr>
              <a:t>Smooth skin texture​*</a:t>
            </a:r>
          </a:p>
          <a:p>
            <a:pPr lvl="0"/>
            <a:r>
              <a:rPr lang="en-US" sz="1200" kern="1200" dirty="0">
                <a:solidFill>
                  <a:schemeClr val="tx1"/>
                </a:solidFill>
                <a:effectLst/>
                <a:latin typeface="+mn-lt"/>
                <a:ea typeface="+mn-ea"/>
                <a:cs typeface="+mn-cs"/>
              </a:rPr>
              <a:t>Strengthen the skin barrier​*</a:t>
            </a:r>
          </a:p>
          <a:p>
            <a:pPr lvl="0"/>
            <a:r>
              <a:rPr lang="en-US" sz="1200" kern="1200" dirty="0">
                <a:solidFill>
                  <a:schemeClr val="tx1"/>
                </a:solidFill>
                <a:effectLst/>
                <a:latin typeface="+mn-lt"/>
                <a:ea typeface="+mn-ea"/>
                <a:cs typeface="+mn-cs"/>
              </a:rPr>
              <a:t>Reduce the appearance of pores*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These statements have not been evaluated by the Food and Drug Administration. This product is not intended to diagnose, treat, cure, or prevent any disease.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75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an independent clinical study, 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was found to help:</a:t>
            </a:r>
          </a:p>
          <a:p>
            <a:pPr lvl="0"/>
            <a:r>
              <a:rPr lang="en-US" sz="1200" kern="1200" dirty="0">
                <a:solidFill>
                  <a:schemeClr val="tx1"/>
                </a:solidFill>
                <a:effectLst/>
                <a:latin typeface="+mn-lt"/>
                <a:ea typeface="+mn-ea"/>
                <a:cs typeface="+mn-cs"/>
              </a:rPr>
              <a:t>Increase collagen density​*</a:t>
            </a:r>
          </a:p>
          <a:p>
            <a:pPr lvl="0"/>
            <a:r>
              <a:rPr lang="en-US" sz="1200" kern="1200" dirty="0">
                <a:solidFill>
                  <a:schemeClr val="tx1"/>
                </a:solidFill>
                <a:effectLst/>
                <a:latin typeface="+mn-lt"/>
                <a:ea typeface="+mn-ea"/>
                <a:cs typeface="+mn-cs"/>
              </a:rPr>
              <a:t>Reduce the appearance of wrinkles​*</a:t>
            </a:r>
          </a:p>
          <a:p>
            <a:pPr lvl="0"/>
            <a:r>
              <a:rPr lang="en-US" sz="1200" kern="1200" dirty="0">
                <a:solidFill>
                  <a:schemeClr val="tx1"/>
                </a:solidFill>
                <a:effectLst/>
                <a:latin typeface="+mn-lt"/>
                <a:ea typeface="+mn-ea"/>
                <a:cs typeface="+mn-cs"/>
              </a:rPr>
              <a:t>Smooth skin texture​*</a:t>
            </a:r>
          </a:p>
          <a:p>
            <a:pPr lvl="0"/>
            <a:r>
              <a:rPr lang="en-US" sz="1200" kern="1200" dirty="0">
                <a:solidFill>
                  <a:schemeClr val="tx1"/>
                </a:solidFill>
                <a:effectLst/>
                <a:latin typeface="+mn-lt"/>
                <a:ea typeface="+mn-ea"/>
                <a:cs typeface="+mn-cs"/>
              </a:rPr>
              <a:t>Strengthen the skin barrier​*</a:t>
            </a:r>
          </a:p>
          <a:p>
            <a:pPr lvl="0"/>
            <a:r>
              <a:rPr lang="en-US" sz="1200" kern="1200" dirty="0">
                <a:solidFill>
                  <a:schemeClr val="tx1"/>
                </a:solidFill>
                <a:effectLst/>
                <a:latin typeface="+mn-lt"/>
                <a:ea typeface="+mn-ea"/>
                <a:cs typeface="+mn-cs"/>
              </a:rPr>
              <a:t>Reduce the appearance of pores*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These statements have not been evaluated by the Food and Drug Administration. This product is not intended to diagnose, treat, cure, or prevent any disease.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047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Key ingredients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Sustainably Sourced Marine Collagen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Marine collagen is closer to your body’s natural collagen than bovine or vegan collagen. Your body already knows how to put it to work.</a:t>
            </a:r>
          </a:p>
          <a:p>
            <a:pPr lvl="0"/>
            <a:r>
              <a:rPr lang="en-US" sz="1200" kern="1200" dirty="0">
                <a:solidFill>
                  <a:schemeClr val="tx1"/>
                </a:solidFill>
                <a:effectLst/>
                <a:latin typeface="+mn-lt"/>
                <a:ea typeface="+mn-ea"/>
                <a:cs typeface="+mn-cs"/>
              </a:rPr>
              <a:t>Sustainably sourced and bioactive to help protect our planet—only the best for you and Mother Earth!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Hyaluronic Acid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Made naturally by our bodies, hyaluronic acid acts like a sponge to help maintain moisture for skin that looks plumper, softer, and more supple.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Acerola Cherry-Derived Vitamin C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antioxidant that helps give skin a brighter, more glowing appearance.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Formulated without: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Soy </a:t>
            </a:r>
          </a:p>
          <a:p>
            <a:pPr lvl="0"/>
            <a:r>
              <a:rPr lang="it-IT" sz="1200" kern="1200" dirty="0" err="1">
                <a:solidFill>
                  <a:schemeClr val="tx1"/>
                </a:solidFill>
                <a:effectLst/>
                <a:latin typeface="+mn-lt"/>
                <a:ea typeface="+mn-ea"/>
                <a:cs typeface="+mn-cs"/>
              </a:rPr>
              <a:t>Gluten</a:t>
            </a:r>
            <a:endParaRPr lang="en-US" sz="1200" kern="1200" dirty="0">
              <a:solidFill>
                <a:schemeClr val="tx1"/>
              </a:solidFill>
              <a:effectLst/>
              <a:latin typeface="+mn-lt"/>
              <a:ea typeface="+mn-ea"/>
              <a:cs typeface="+mn-cs"/>
            </a:endParaRPr>
          </a:p>
          <a:p>
            <a:pPr lvl="0"/>
            <a:r>
              <a:rPr lang="it-IT" sz="1200" kern="1200" dirty="0" err="1">
                <a:solidFill>
                  <a:schemeClr val="tx1"/>
                </a:solidFill>
                <a:effectLst/>
                <a:latin typeface="+mn-lt"/>
                <a:ea typeface="+mn-ea"/>
                <a:cs typeface="+mn-cs"/>
              </a:rPr>
              <a:t>GMOs</a:t>
            </a:r>
            <a:endParaRPr lang="en-US" sz="1200" kern="1200" dirty="0">
              <a:solidFill>
                <a:schemeClr val="tx1"/>
              </a:solidFill>
              <a:effectLst/>
              <a:latin typeface="+mn-lt"/>
              <a:ea typeface="+mn-ea"/>
              <a:cs typeface="+mn-cs"/>
            </a:endParaRPr>
          </a:p>
          <a:p>
            <a:pPr lvl="0"/>
            <a:r>
              <a:rPr lang="it-IT" sz="1200" kern="1200" dirty="0" err="1">
                <a:solidFill>
                  <a:schemeClr val="tx1"/>
                </a:solidFill>
                <a:effectLst/>
                <a:latin typeface="+mn-lt"/>
                <a:ea typeface="+mn-ea"/>
                <a:cs typeface="+mn-cs"/>
              </a:rPr>
              <a:t>Dairy</a:t>
            </a:r>
            <a:endParaRPr lang="en-US" sz="1200" kern="1200" dirty="0">
              <a:solidFill>
                <a:schemeClr val="tx1"/>
              </a:solidFill>
              <a:effectLst/>
              <a:latin typeface="+mn-lt"/>
              <a:ea typeface="+mn-ea"/>
              <a:cs typeface="+mn-cs"/>
            </a:endParaRPr>
          </a:p>
          <a:p>
            <a:pPr lvl="0"/>
            <a:r>
              <a:rPr lang="it-IT" sz="1200" kern="1200" dirty="0" err="1">
                <a:solidFill>
                  <a:schemeClr val="tx1"/>
                </a:solidFill>
                <a:effectLst/>
                <a:latin typeface="+mn-lt"/>
                <a:ea typeface="+mn-ea"/>
                <a:cs typeface="+mn-cs"/>
              </a:rPr>
              <a:t>Artificial</a:t>
            </a:r>
            <a:r>
              <a:rPr lang="it-IT" sz="1200" kern="1200" dirty="0">
                <a:solidFill>
                  <a:schemeClr val="tx1"/>
                </a:solidFill>
                <a:effectLst/>
                <a:latin typeface="+mn-lt"/>
                <a:ea typeface="+mn-ea"/>
                <a:cs typeface="+mn-cs"/>
              </a:rPr>
              <a:t> colors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Artificial flavors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sustainablysourced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responsiblysourcecd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marinecollagen</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828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3 Ps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PREMIUM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Sustainably sourced marine collagen that your body can easily absorb for a collagen boost.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POWERFUL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power to YOU with 5,000 mg of concentrated collagen liquid in one daily shot.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PALATE PLEASING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Refreshing fruity taste in a grab-and-go sachet—no mixing required. It’s delish, and it smells good, too!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150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does it do </a:t>
            </a:r>
            <a:r>
              <a:rPr lang="en-US" sz="1200" b="1" i="1" kern="1200" dirty="0">
                <a:solidFill>
                  <a:schemeClr val="tx1"/>
                </a:solidFill>
                <a:effectLst/>
                <a:latin typeface="+mn-lt"/>
                <a:ea typeface="+mn-ea"/>
                <a:cs typeface="+mn-cs"/>
              </a:rPr>
              <a:t>all</a:t>
            </a:r>
            <a:r>
              <a:rPr lang="en-US" sz="1200" b="1" kern="1200" dirty="0">
                <a:solidFill>
                  <a:schemeClr val="tx1"/>
                </a:solidFill>
                <a:effectLst/>
                <a:latin typeface="+mn-lt"/>
                <a:ea typeface="+mn-ea"/>
                <a:cs typeface="+mn-cs"/>
              </a:rPr>
              <a:t> that in one shot?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It’s a team effort.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ABSORBER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Marine collagen peptides have been broken down into more easily dissolvable amino acids that your body can quickly absorb and put to work.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HYDRATOR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Hyaluronic Acid is a key ingredient for healthier-looking skin. It acts like a sponge to help maintain moisture for skin that appears plump, soft, and supple.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NOURISHER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Indulge your skin in the goodness of a bioavailable blend of ingredients including unripe cherry for vitamin C and superfruit peach for a yummy flavor.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875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Taste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Sip and glow—deliciously.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it’s marine collagen, but there’s no fishy smell or taste. It’s like a refreshing fruit cocktail with hints of peach and apple. Not too overpowering—just the right amount of fruity fusion.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[CLICK]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903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use it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Straight from the sachet. Open and indulge whenever and wherever the mood strikes.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227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err="1">
                <a:solidFill>
                  <a:schemeClr val="tx1"/>
                </a:solidFill>
                <a:effectLst/>
                <a:latin typeface="+mn-lt"/>
                <a:ea typeface="+mn-ea"/>
                <a:cs typeface="+mn-cs"/>
              </a:rPr>
              <a:t>withMMOCKTAILSMake</a:t>
            </a:r>
            <a:r>
              <a:rPr lang="en-US" sz="1200" kern="1200" dirty="0">
                <a:solidFill>
                  <a:schemeClr val="tx1"/>
                </a:solidFill>
                <a:effectLst/>
                <a:latin typeface="+mn-lt"/>
                <a:ea typeface="+mn-ea"/>
                <a:cs typeface="+mn-cs"/>
              </a:rPr>
              <a:t> it fun and mix up some mocktails!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Here are a couple recipes you’ll want to try out:</a:t>
            </a:r>
          </a:p>
          <a:p>
            <a:r>
              <a:rPr lang="en-US" sz="1200" u="sng" kern="1200" dirty="0">
                <a:solidFill>
                  <a:schemeClr val="tx1"/>
                </a:solidFill>
                <a:effectLst/>
                <a:latin typeface="+mn-lt"/>
                <a:ea typeface="+mn-ea"/>
                <a:cs typeface="+mn-cs"/>
              </a:rPr>
              <a:t>Fruit Ginger Mixer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oz ginger ale</a:t>
            </a:r>
          </a:p>
          <a:p>
            <a:r>
              <a:rPr lang="fr-FR" sz="1200" kern="1200" dirty="0">
                <a:solidFill>
                  <a:schemeClr val="tx1"/>
                </a:solidFill>
                <a:effectLst/>
                <a:latin typeface="+mn-lt"/>
                <a:ea typeface="+mn-ea"/>
                <a:cs typeface="+mn-cs"/>
              </a:rPr>
              <a:t>2 oz orange </a:t>
            </a:r>
            <a:r>
              <a:rPr lang="fr-FR" sz="1200" kern="1200" dirty="0" err="1">
                <a:solidFill>
                  <a:schemeClr val="tx1"/>
                </a:solidFill>
                <a:effectLst/>
                <a:latin typeface="+mn-lt"/>
                <a:ea typeface="+mn-ea"/>
                <a:cs typeface="+mn-cs"/>
              </a:rPr>
              <a:t>juice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oz </a:t>
            </a:r>
            <a:r>
              <a:rPr lang="fr-FR" sz="1200" kern="1200" dirty="0" err="1">
                <a:solidFill>
                  <a:schemeClr val="tx1"/>
                </a:solidFill>
                <a:effectLst/>
                <a:latin typeface="+mn-lt"/>
                <a:ea typeface="+mn-ea"/>
                <a:cs typeface="+mn-cs"/>
              </a:rPr>
              <a:t>pineapple</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juice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oz cranberry juice</a:t>
            </a:r>
          </a:p>
          <a:p>
            <a:r>
              <a:rPr lang="en-US" sz="1200" kern="1200" dirty="0">
                <a:solidFill>
                  <a:schemeClr val="tx1"/>
                </a:solidFill>
                <a:effectLst/>
                <a:latin typeface="+mn-lt"/>
                <a:ea typeface="+mn-ea"/>
                <a:cs typeface="+mn-cs"/>
              </a:rPr>
              <a:t>1 sachet YOUNIQUE DAILY·YOU liquid collagen shot</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Tropical Mojito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oz lime-flavored seltzer</a:t>
            </a:r>
          </a:p>
          <a:p>
            <a:r>
              <a:rPr lang="en-US" sz="1200" kern="1200" dirty="0">
                <a:solidFill>
                  <a:schemeClr val="tx1"/>
                </a:solidFill>
                <a:effectLst/>
                <a:latin typeface="+mn-lt"/>
                <a:ea typeface="+mn-ea"/>
                <a:cs typeface="+mn-cs"/>
              </a:rPr>
              <a:t>1 oz pineapple juice</a:t>
            </a:r>
          </a:p>
          <a:p>
            <a:r>
              <a:rPr lang="en-US" sz="1200" kern="1200" dirty="0">
                <a:solidFill>
                  <a:schemeClr val="tx1"/>
                </a:solidFill>
                <a:effectLst/>
                <a:latin typeface="+mn-lt"/>
                <a:ea typeface="+mn-ea"/>
                <a:cs typeface="+mn-cs"/>
              </a:rPr>
              <a:t>1/2 oz cream of coconut</a:t>
            </a:r>
          </a:p>
          <a:p>
            <a:r>
              <a:rPr lang="en-US" sz="1200" kern="1200" dirty="0">
                <a:solidFill>
                  <a:schemeClr val="tx1"/>
                </a:solidFill>
                <a:effectLst/>
                <a:latin typeface="+mn-lt"/>
                <a:ea typeface="+mn-ea"/>
                <a:cs typeface="+mn-cs"/>
              </a:rPr>
              <a:t>1 sprig mint leaves</a:t>
            </a:r>
          </a:p>
          <a:p>
            <a:r>
              <a:rPr lang="en-US" sz="1200" kern="1200" dirty="0">
                <a:solidFill>
                  <a:schemeClr val="tx1"/>
                </a:solidFill>
                <a:effectLst/>
                <a:latin typeface="+mn-lt"/>
                <a:ea typeface="+mn-ea"/>
                <a:cs typeface="+mn-cs"/>
              </a:rPr>
              <a:t>1 sachet YOUNIQUE DAILY·YOU liquid collagen shot</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494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Let’s glow the competition out of the water!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New beauty wellness brand DAILY·YOU</a:t>
            </a:r>
          </a:p>
          <a:p>
            <a:pPr lvl="0"/>
            <a:r>
              <a:rPr lang="en-US" sz="1200" kern="1200" dirty="0">
                <a:solidFill>
                  <a:schemeClr val="tx1"/>
                </a:solidFill>
                <a:effectLst/>
                <a:latin typeface="+mn-lt"/>
                <a:ea typeface="+mn-ea"/>
                <a:cs typeface="+mn-cs"/>
              </a:rPr>
              <a:t>New inner beauty product: YOUNIQUE DAILY·YOU liquid collagen shot</a:t>
            </a:r>
          </a:p>
          <a:p>
            <a:pPr lvl="0"/>
            <a:r>
              <a:rPr lang="en-US" sz="1200" kern="1200" dirty="0">
                <a:solidFill>
                  <a:schemeClr val="tx1"/>
                </a:solidFill>
                <a:effectLst/>
                <a:latin typeface="+mn-lt"/>
                <a:ea typeface="+mn-ea"/>
                <a:cs typeface="+mn-cs"/>
              </a:rPr>
              <a:t>New opportunity to grow your business thanks to a new wellness category, subscription model, and cross-product selling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3504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YOUNIQUE DAILY</a:t>
            </a:r>
            <a:r>
              <a:rPr lang="en-US" sz="1200" b="1" kern="1200" dirty="0">
                <a:solidFill>
                  <a:schemeClr val="tx1"/>
                </a:solidFill>
                <a:effectLst/>
                <a:latin typeface="+mn-lt"/>
                <a:ea typeface="+mn-ea"/>
                <a:cs typeface="+mn-cs"/>
                <a:sym typeface="Symbol" pitchFamily="2" charset="2"/>
              </a:rPr>
              <a:t></a:t>
            </a:r>
            <a:r>
              <a:rPr lang="en-US" sz="1200" b="1" kern="1200" dirty="0">
                <a:solidFill>
                  <a:schemeClr val="tx1"/>
                </a:solidFill>
                <a:effectLst/>
                <a:latin typeface="+mn-lt"/>
                <a:ea typeface="+mn-ea"/>
                <a:cs typeface="+mn-cs"/>
              </a:rPr>
              <a:t>YOU liquid collagen shot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SIP SMART. GLOW STRONG.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YOUNIQUE DAILY·YOU liquid collagen shot is on its way and it’s about to revolutionize our product offering, meaning you’ll have new opportunities for your business to grow!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Let’s kick things off by getting to know a little more about what collagen is and why it’s important.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43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latin typeface="+mn-lt"/>
                <a:ea typeface="+mn-ea"/>
                <a:cs typeface="+mn-cs"/>
              </a:rPr>
              <a:t>AtrrA</a:t>
            </a:r>
            <a:r>
              <a:rPr lang="en-US" sz="1200" b="1" kern="1200" dirty="0">
                <a:solidFill>
                  <a:schemeClr val="tx1"/>
                </a:solidFill>
                <a:effectLst/>
                <a:latin typeface="+mn-lt"/>
                <a:ea typeface="+mn-ea"/>
                <a:cs typeface="+mn-cs"/>
              </a:rPr>
              <a:t> brand new Younique opportunity:</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Glow your business</a:t>
            </a:r>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Attract new Presenters</a:t>
            </a:r>
            <a:r>
              <a:rPr lang="en-US" sz="1200" kern="1200" dirty="0">
                <a:solidFill>
                  <a:schemeClr val="tx1"/>
                </a:solidFill>
                <a:effectLst/>
                <a:latin typeface="+mn-lt"/>
                <a:ea typeface="+mn-ea"/>
                <a:cs typeface="+mn-cs"/>
              </a:rPr>
              <a:t> who are interested in selling wellness products. </a:t>
            </a:r>
          </a:p>
          <a:p>
            <a:pPr lvl="0"/>
            <a:r>
              <a:rPr lang="en-US" sz="1200" b="1" kern="1200" dirty="0">
                <a:solidFill>
                  <a:schemeClr val="tx1"/>
                </a:solidFill>
                <a:effectLst/>
                <a:latin typeface="+mn-lt"/>
                <a:ea typeface="+mn-ea"/>
                <a:cs typeface="+mn-cs"/>
              </a:rPr>
              <a:t>Increase subscriptions </a:t>
            </a:r>
            <a:r>
              <a:rPr lang="en-US" sz="1200" kern="1200" dirty="0">
                <a:solidFill>
                  <a:schemeClr val="tx1"/>
                </a:solidFill>
                <a:effectLst/>
                <a:latin typeface="+mn-lt"/>
                <a:ea typeface="+mn-ea"/>
                <a:cs typeface="+mn-cs"/>
              </a:rPr>
              <a:t>with a daily consumable that has a specified runout time of 30 sachets. </a:t>
            </a:r>
          </a:p>
          <a:p>
            <a:pPr lvl="1"/>
            <a:r>
              <a:rPr lang="en-US" sz="1200" kern="1200" dirty="0">
                <a:solidFill>
                  <a:schemeClr val="tx1"/>
                </a:solidFill>
                <a:effectLst/>
                <a:latin typeface="+mn-lt"/>
                <a:ea typeface="+mn-ea"/>
                <a:cs typeface="+mn-cs"/>
              </a:rPr>
              <a:t>Customers can take it long term, which means recurring sales. </a:t>
            </a:r>
          </a:p>
          <a:p>
            <a:pPr lvl="1"/>
            <a:r>
              <a:rPr lang="en-US" sz="1200" kern="1200" dirty="0">
                <a:solidFill>
                  <a:schemeClr val="tx1"/>
                </a:solidFill>
                <a:effectLst/>
                <a:latin typeface="+mn-lt"/>
                <a:ea typeface="+mn-ea"/>
                <a:cs typeface="+mn-cs"/>
              </a:rPr>
              <a:t>Increases chances of referrals and reorders.</a:t>
            </a:r>
          </a:p>
          <a:p>
            <a:pPr lvl="1"/>
            <a:r>
              <a:rPr lang="en-US" sz="1200" kern="1200" dirty="0">
                <a:solidFill>
                  <a:schemeClr val="tx1"/>
                </a:solidFill>
                <a:effectLst/>
                <a:latin typeface="+mn-lt"/>
                <a:ea typeface="+mn-ea"/>
                <a:cs typeface="+mn-cs"/>
              </a:rPr>
              <a:t>Keep-Glowing-Strong subscription model drives repeat sales with convenience and added value to customers.</a:t>
            </a:r>
          </a:p>
          <a:p>
            <a:pPr lvl="0"/>
            <a:r>
              <a:rPr lang="en-US" sz="1200" b="1" kern="1200" dirty="0">
                <a:solidFill>
                  <a:schemeClr val="tx1"/>
                </a:solidFill>
                <a:effectLst/>
                <a:latin typeface="+mn-lt"/>
                <a:ea typeface="+mn-ea"/>
                <a:cs typeface="+mn-cs"/>
              </a:rPr>
              <a:t>Attract new customers:</a:t>
            </a:r>
            <a:r>
              <a:rPr lang="en-US" sz="1200" kern="1200" dirty="0">
                <a:solidFill>
                  <a:schemeClr val="tx1"/>
                </a:solidFill>
                <a:effectLst/>
                <a:latin typeface="+mn-lt"/>
                <a:ea typeface="+mn-ea"/>
                <a:cs typeface="+mn-cs"/>
              </a:rPr>
              <a:t> Collagen production begins to diminish in every individual as they age, so this product allows you to expand your customer base beyond makeup users. </a:t>
            </a:r>
          </a:p>
          <a:p>
            <a:pPr lvl="0"/>
            <a:r>
              <a:rPr lang="en-US" sz="1200" b="1" kern="1200" dirty="0">
                <a:solidFill>
                  <a:schemeClr val="tx1"/>
                </a:solidFill>
                <a:effectLst/>
                <a:latin typeface="+mn-lt"/>
                <a:ea typeface="+mn-ea"/>
                <a:cs typeface="+mn-cs"/>
              </a:rPr>
              <a:t>Social media engagement opportunity</a:t>
            </a:r>
            <a:r>
              <a:rPr lang="en-US" sz="1200" kern="1200" dirty="0">
                <a:solidFill>
                  <a:schemeClr val="tx1"/>
                </a:solidFill>
                <a:effectLst/>
                <a:latin typeface="+mn-lt"/>
                <a:ea typeface="+mn-ea"/>
                <a:cs typeface="+mn-cs"/>
              </a:rPr>
              <a:t>: </a:t>
            </a:r>
          </a:p>
          <a:p>
            <a:pPr lvl="1"/>
            <a:r>
              <a:rPr lang="en-US" sz="1200" kern="1200" dirty="0">
                <a:solidFill>
                  <a:schemeClr val="tx1"/>
                </a:solidFill>
                <a:effectLst/>
                <a:latin typeface="+mn-lt"/>
                <a:ea typeface="+mn-ea"/>
                <a:cs typeface="+mn-cs"/>
              </a:rPr>
              <a:t>Encourage your team and your customers to light up social channels with #</a:t>
            </a:r>
            <a:r>
              <a:rPr lang="en-US" sz="1200" kern="1200" dirty="0" err="1">
                <a:solidFill>
                  <a:schemeClr val="tx1"/>
                </a:solidFill>
                <a:effectLst/>
                <a:latin typeface="+mn-lt"/>
                <a:ea typeface="+mn-ea"/>
                <a:cs typeface="+mn-cs"/>
              </a:rPr>
              <a:t>GlowStrong</a:t>
            </a:r>
            <a:endParaRPr lang="en-US" sz="12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is a multifaceted engagement opportunity. It’s all about empowerment from the inside out—from taking charge of your inner wellness to showing the world how uniquely beautiful you are. </a:t>
            </a:r>
          </a:p>
          <a:p>
            <a:pPr lvl="2"/>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is also about how your radiant spirit brightens other people’s lives as you “glow it forward,” just by being you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by giving back to a cause or charity. </a:t>
            </a:r>
          </a:p>
          <a:p>
            <a:pPr lvl="1"/>
            <a:r>
              <a:rPr lang="en-US" sz="1200" kern="1200" dirty="0">
                <a:solidFill>
                  <a:schemeClr val="tx1"/>
                </a:solidFill>
                <a:effectLst/>
                <a:latin typeface="+mn-lt"/>
                <a:ea typeface="+mn-ea"/>
                <a:cs typeface="+mn-cs"/>
              </a:rPr>
              <a:t>Make sure to focus your posts on the #</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opportunity by answering some of these questions:</a:t>
            </a:r>
          </a:p>
          <a:p>
            <a:pPr lvl="2"/>
            <a:r>
              <a:rPr lang="en-US" sz="1200" kern="1200" dirty="0">
                <a:solidFill>
                  <a:schemeClr val="tx1"/>
                </a:solidFill>
                <a:effectLst/>
                <a:latin typeface="+mn-lt"/>
                <a:ea typeface="+mn-ea"/>
                <a:cs typeface="+mn-cs"/>
              </a:rPr>
              <a:t>How did you #</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today? </a:t>
            </a:r>
          </a:p>
          <a:p>
            <a:pPr lvl="2"/>
            <a:r>
              <a:rPr lang="en-US" sz="1200" kern="1200" dirty="0">
                <a:solidFill>
                  <a:schemeClr val="tx1"/>
                </a:solidFill>
                <a:effectLst/>
                <a:latin typeface="+mn-lt"/>
                <a:ea typeface="+mn-ea"/>
                <a:cs typeface="+mn-cs"/>
              </a:rPr>
              <a:t>What’s your #</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secret? </a:t>
            </a:r>
          </a:p>
          <a:p>
            <a:pPr lvl="2"/>
            <a:r>
              <a:rPr lang="en-US" sz="1200" kern="1200" dirty="0">
                <a:solidFill>
                  <a:schemeClr val="tx1"/>
                </a:solidFill>
                <a:effectLst/>
                <a:latin typeface="+mn-lt"/>
                <a:ea typeface="+mn-ea"/>
                <a:cs typeface="+mn-cs"/>
              </a:rPr>
              <a:t>What or who inspires you to #</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998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And the beauty of it all—your sales keep going &amp; growing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Keep-Glowing-Strong subscription model drives repeat sales with its convenience and added value to customers.</a:t>
            </a:r>
          </a:p>
          <a:p>
            <a:r>
              <a:rPr lang="en-US" sz="1200" b="1" u="none" strike="noStrike"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Presenters and customers who subscribe to a monthly collagen order will save 10% on their YOUNIQUE DAILY·YOU liquid collagen shot, meaning a 30-day supply will cost $89 USD.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subscribe, navigate to the YOUNIQUE DAILY·YOU liquid collagen shot shop page on </a:t>
            </a:r>
            <a:r>
              <a:rPr lang="en-US" sz="1200" kern="1200" dirty="0" err="1">
                <a:solidFill>
                  <a:schemeClr val="tx1"/>
                </a:solidFill>
                <a:effectLst/>
                <a:latin typeface="+mn-lt"/>
                <a:ea typeface="+mn-ea"/>
                <a:cs typeface="+mn-cs"/>
              </a:rPr>
              <a:t>youniqueproducts.com</a:t>
            </a:r>
            <a:r>
              <a:rPr lang="en-US" sz="1200" kern="1200" dirty="0">
                <a:solidFill>
                  <a:schemeClr val="tx1"/>
                </a:solidFill>
                <a:effectLst/>
                <a:latin typeface="+mn-lt"/>
                <a:ea typeface="+mn-ea"/>
                <a:cs typeface="+mn-cs"/>
              </a:rPr>
              <a:t> and click on Subscribe.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Subscriptions are only available for the 30-count YOUNIQUE DAILY·YOU liquid collagen shot.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6344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Subscription and earning potential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Subscription offers an exciting opportunity to earn more consistent PRS and commissions. As your customers sign up to receive monthly refills through a collagen subscription, you’ll be setting yourself up for a recurring paycheck so you can spend more time focusing on expanding your team, customer base, and other income producing activities.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Subscription selling points for customers:</a:t>
            </a:r>
          </a:p>
          <a:p>
            <a:pPr lvl="0"/>
            <a:r>
              <a:rPr lang="en-US" sz="1200" kern="1200" dirty="0">
                <a:solidFill>
                  <a:schemeClr val="tx1"/>
                </a:solidFill>
                <a:effectLst/>
                <a:latin typeface="+mn-lt"/>
                <a:ea typeface="+mn-ea"/>
                <a:cs typeface="+mn-cs"/>
              </a:rPr>
              <a:t>Rather than forgetting to place an order until your collagen runs out, sign up for subscription and automatically receive your 30-count YOUNIQUE DAILY·YOU liquid collagen shot every month.</a:t>
            </a:r>
          </a:p>
          <a:p>
            <a:pPr lvl="0"/>
            <a:r>
              <a:rPr lang="en-US" sz="1200" kern="1200" dirty="0">
                <a:solidFill>
                  <a:schemeClr val="tx1"/>
                </a:solidFill>
                <a:effectLst/>
                <a:latin typeface="+mn-lt"/>
                <a:ea typeface="+mn-ea"/>
                <a:cs typeface="+mn-cs"/>
              </a:rPr>
              <a:t>Save, save, save! Collagen subscription offers savings of 10% on a 30-count YOUNIQUE DAILY·YOU liquid collagen shot.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5570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Pricing: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15-COUNT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$59 USD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30-COUNT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$99 USD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30-COUNT SUBSCRIPTION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$89 USD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35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Who will love it?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Millennials (Ages 25</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40)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Millennials want to look and </a:t>
            </a:r>
            <a:r>
              <a:rPr lang="en-US" sz="1200" i="1" kern="1200" dirty="0">
                <a:solidFill>
                  <a:schemeClr val="tx1"/>
                </a:solidFill>
                <a:effectLst/>
                <a:latin typeface="+mn-lt"/>
                <a:ea typeface="+mn-ea"/>
                <a:cs typeface="+mn-cs"/>
              </a:rPr>
              <a:t>feel</a:t>
            </a:r>
            <a:r>
              <a:rPr lang="en-US" sz="1200" kern="1200" dirty="0">
                <a:solidFill>
                  <a:schemeClr val="tx1"/>
                </a:solidFill>
                <a:effectLst/>
                <a:latin typeface="+mn-lt"/>
                <a:ea typeface="+mn-ea"/>
                <a:cs typeface="+mn-cs"/>
              </a:rPr>
              <a:t> good. Lean into the beauty aspects of collagen—position it as a beauty product. Teach them that a solid skin care and wellness routine helps strengthen beauty from the inside out. </a:t>
            </a:r>
          </a:p>
          <a:p>
            <a:pPr lvl="0"/>
            <a:r>
              <a:rPr lang="en-US" sz="1200" kern="1200" dirty="0">
                <a:solidFill>
                  <a:schemeClr val="tx1"/>
                </a:solidFill>
                <a:effectLst/>
                <a:latin typeface="+mn-lt"/>
                <a:ea typeface="+mn-ea"/>
                <a:cs typeface="+mn-cs"/>
              </a:rPr>
              <a:t>Preventative measures are valuable and worth the money, but Millennials need to see the results before they invest. Utilize before and after photos to help show them how collagen has helped others. </a:t>
            </a:r>
          </a:p>
          <a:p>
            <a:pPr lvl="1"/>
            <a:r>
              <a:rPr lang="en-US" sz="1200" kern="1200" dirty="0">
                <a:solidFill>
                  <a:schemeClr val="tx1"/>
                </a:solidFill>
                <a:effectLst/>
                <a:latin typeface="+mn-lt"/>
                <a:ea typeface="+mn-ea"/>
                <a:cs typeface="+mn-cs"/>
              </a:rPr>
              <a:t>Note: Be sure to review </a:t>
            </a:r>
            <a:r>
              <a:rPr lang="en-US" sz="1200" kern="1200" dirty="0" err="1">
                <a:solidFill>
                  <a:schemeClr val="tx1"/>
                </a:solidFill>
                <a:effectLst/>
                <a:latin typeface="+mn-lt"/>
                <a:ea typeface="+mn-ea"/>
                <a:cs typeface="+mn-cs"/>
              </a:rPr>
              <a:t>Younique's</a:t>
            </a:r>
            <a:r>
              <a:rPr lang="en-US" sz="1200" kern="1200" dirty="0">
                <a:solidFill>
                  <a:schemeClr val="tx1"/>
                </a:solidFill>
                <a:effectLst/>
                <a:latin typeface="+mn-lt"/>
                <a:ea typeface="+mn-ea"/>
                <a:cs typeface="+mn-cs"/>
              </a:rPr>
              <a:t> policies on creating and posting before and after photos before you create your own.</a:t>
            </a:r>
          </a:p>
          <a:p>
            <a:pPr lvl="0"/>
            <a:r>
              <a:rPr lang="en-US" sz="1200" kern="1200" dirty="0">
                <a:solidFill>
                  <a:schemeClr val="tx1"/>
                </a:solidFill>
                <a:effectLst/>
                <a:latin typeface="+mn-lt"/>
                <a:ea typeface="+mn-ea"/>
                <a:cs typeface="+mn-cs"/>
              </a:rPr>
              <a:t>Millennials prioritize “me time,” but many have children or other responsibilities and don’t have as much time for themselves as they would like. This quick, pre-packaged shot makes it easy for them to get in their self-care while on the go.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Gen-X (Ages 40+)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Looking good is important, but there are competing priorities with busy family schedules, so they might not get a lot of “me time”—even though they want it. This quick, pre-packaged shot makes it easy for them to prioritize their beauty and wellness from anywhere.</a:t>
            </a:r>
          </a:p>
          <a:p>
            <a:pPr lvl="0"/>
            <a:r>
              <a:rPr lang="en-US" sz="1200" kern="1200" dirty="0">
                <a:solidFill>
                  <a:schemeClr val="tx1"/>
                </a:solidFill>
                <a:effectLst/>
                <a:latin typeface="+mn-lt"/>
                <a:ea typeface="+mn-ea"/>
                <a:cs typeface="+mn-cs"/>
              </a:rPr>
              <a:t>They like makeup and understand that healthy-looking skin is the best foundation. Show them that incorporating collagen can help give them the look they’re going for. </a:t>
            </a:r>
          </a:p>
          <a:p>
            <a:pPr lvl="0"/>
            <a:r>
              <a:rPr lang="en-US" sz="1200" kern="1200" dirty="0">
                <a:solidFill>
                  <a:schemeClr val="tx1"/>
                </a:solidFill>
                <a:effectLst/>
                <a:latin typeface="+mn-lt"/>
                <a:ea typeface="+mn-ea"/>
                <a:cs typeface="+mn-cs"/>
              </a:rPr>
              <a:t>They’re interested in non-invasive solutions for younger-looking skin. Before and after photos are a great way to help show them how collagen has worked for others.</a:t>
            </a:r>
          </a:p>
          <a:p>
            <a:pPr lvl="1"/>
            <a:r>
              <a:rPr lang="en-US" sz="1200" kern="1200" dirty="0">
                <a:solidFill>
                  <a:schemeClr val="tx1"/>
                </a:solidFill>
                <a:effectLst/>
                <a:latin typeface="+mn-lt"/>
                <a:ea typeface="+mn-ea"/>
                <a:cs typeface="+mn-cs"/>
              </a:rPr>
              <a:t>Note: Be sure to review </a:t>
            </a:r>
            <a:r>
              <a:rPr lang="en-US" sz="1200" kern="1200" dirty="0" err="1">
                <a:solidFill>
                  <a:schemeClr val="tx1"/>
                </a:solidFill>
                <a:effectLst/>
                <a:latin typeface="+mn-lt"/>
                <a:ea typeface="+mn-ea"/>
                <a:cs typeface="+mn-cs"/>
              </a:rPr>
              <a:t>Younique's</a:t>
            </a:r>
            <a:r>
              <a:rPr lang="en-US" sz="1200" kern="1200" dirty="0">
                <a:solidFill>
                  <a:schemeClr val="tx1"/>
                </a:solidFill>
                <a:effectLst/>
                <a:latin typeface="+mn-lt"/>
                <a:ea typeface="+mn-ea"/>
                <a:cs typeface="+mn-cs"/>
              </a:rPr>
              <a:t> policies on creating and posting before and after photos before you create your own.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771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Upsell ideas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OLOGY perfecting mask </a:t>
            </a:r>
          </a:p>
          <a:p>
            <a:pPr lvl="0"/>
            <a:r>
              <a:rPr lang="en-US" sz="1200"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OLOGY hydrating mask </a:t>
            </a:r>
          </a:p>
          <a:p>
            <a:pPr lvl="0"/>
            <a:r>
              <a:rPr lang="en-US" sz="1200"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OLOGY custom quad </a:t>
            </a:r>
          </a:p>
          <a:p>
            <a:pPr lvl="0"/>
            <a:r>
              <a:rPr lang="en-US" sz="1200"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OLOGY rose water toning spritz </a:t>
            </a:r>
          </a:p>
          <a:p>
            <a:pPr lvl="0"/>
            <a:r>
              <a:rPr lang="en-US" sz="1200" kern="1200" dirty="0">
                <a:solidFill>
                  <a:schemeClr val="tx1"/>
                </a:solidFill>
                <a:effectLst/>
                <a:latin typeface="+mn-lt"/>
                <a:ea typeface="+mn-ea"/>
                <a:cs typeface="+mn-cs"/>
              </a:rPr>
              <a:t>TOUCH GLORIOUS hydrating face primer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146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Conversation starters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Would you like your skin to appear more hydrated and supple?</a:t>
            </a:r>
          </a:p>
          <a:p>
            <a:pPr lvl="0"/>
            <a:r>
              <a:rPr lang="en-US" sz="1200" kern="1200" dirty="0">
                <a:solidFill>
                  <a:schemeClr val="tx1"/>
                </a:solidFill>
                <a:effectLst/>
                <a:latin typeface="+mn-lt"/>
                <a:ea typeface="+mn-ea"/>
                <a:cs typeface="+mn-cs"/>
              </a:rPr>
              <a:t>Would you like to improve the appearance of your skin’s texture?</a:t>
            </a:r>
          </a:p>
          <a:p>
            <a:pPr lvl="0"/>
            <a:r>
              <a:rPr lang="en-US" sz="1200" kern="1200" dirty="0">
                <a:solidFill>
                  <a:schemeClr val="tx1"/>
                </a:solidFill>
                <a:effectLst/>
                <a:latin typeface="+mn-lt"/>
                <a:ea typeface="+mn-ea"/>
                <a:cs typeface="+mn-cs"/>
              </a:rPr>
              <a:t>Would you like your skin to appear smoother and brighter?</a:t>
            </a:r>
          </a:p>
          <a:p>
            <a:pPr lvl="0"/>
            <a:r>
              <a:rPr lang="en-US" sz="1200" kern="1200" dirty="0">
                <a:solidFill>
                  <a:schemeClr val="tx1"/>
                </a:solidFill>
                <a:effectLst/>
                <a:latin typeface="+mn-lt"/>
                <a:ea typeface="+mn-ea"/>
                <a:cs typeface="+mn-cs"/>
              </a:rPr>
              <a:t>Would you like your skin to appear fuller and bouncier?</a:t>
            </a:r>
          </a:p>
          <a:p>
            <a:pPr lvl="0"/>
            <a:r>
              <a:rPr lang="en-US" sz="1200" kern="1200" dirty="0">
                <a:solidFill>
                  <a:schemeClr val="tx1"/>
                </a:solidFill>
                <a:effectLst/>
                <a:latin typeface="+mn-lt"/>
                <a:ea typeface="+mn-ea"/>
                <a:cs typeface="+mn-cs"/>
              </a:rPr>
              <a:t>Would you like your skin to appear more youthfully radiant?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“Hey, there! Younique just released a brand-new marine collagen, and I think you’d love it!”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collagen has shown some incredible results. Not only will it help your skin appear more hydrated and youthful, but it also tastes AMAZING!”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an amazing time to join my team! These 30-count YOUNIQUE DAILY·YOU liquid collagen shot subscriptions help give you an opportunity to have more consistent sales from your Younique business, freeing up more of your time to focus on your goals.”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599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Ways to promote this product</a:t>
            </a:r>
            <a:r>
              <a:rPr lang="en-US" sz="1200" kern="1200" dirty="0">
                <a:solidFill>
                  <a:schemeClr val="tx1"/>
                </a:solidFill>
                <a:effectLst/>
                <a:latin typeface="+mn-lt"/>
                <a:ea typeface="+mn-ea"/>
                <a:cs typeface="+mn-cs"/>
              </a:rPr>
              <a:t>:</a:t>
            </a:r>
          </a:p>
          <a:p>
            <a:pPr lvl="0" fontAlgn="base"/>
            <a:r>
              <a:rPr lang="en-US" sz="1200" kern="1200" dirty="0">
                <a:solidFill>
                  <a:schemeClr val="tx1"/>
                </a:solidFill>
                <a:effectLst/>
                <a:latin typeface="+mn-lt"/>
                <a:ea typeface="+mn-ea"/>
                <a:cs typeface="+mn-cs"/>
              </a:rPr>
              <a:t>Create teasers to post or add to your story while waiting for your product to arrive.</a:t>
            </a:r>
          </a:p>
          <a:p>
            <a:pPr lvl="0" fontAlgn="base"/>
            <a:r>
              <a:rPr lang="en-US" sz="1200" kern="1200" dirty="0">
                <a:solidFill>
                  <a:schemeClr val="tx1"/>
                </a:solidFill>
                <a:effectLst/>
                <a:latin typeface="+mn-lt"/>
                <a:ea typeface="+mn-ea"/>
                <a:cs typeface="+mn-cs"/>
              </a:rPr>
              <a:t>Post a before-and-after picture of yourself or share Corporate-created assets. </a:t>
            </a:r>
          </a:p>
          <a:p>
            <a:pPr lvl="1"/>
            <a:r>
              <a:rPr lang="en-US" sz="1200" kern="1200" dirty="0">
                <a:solidFill>
                  <a:schemeClr val="tx1"/>
                </a:solidFill>
                <a:effectLst/>
                <a:latin typeface="+mn-lt"/>
                <a:ea typeface="+mn-ea"/>
                <a:cs typeface="+mn-cs"/>
              </a:rPr>
              <a:t>Note: Be sure to review </a:t>
            </a:r>
            <a:r>
              <a:rPr lang="en-US" sz="1200" kern="1200" dirty="0" err="1">
                <a:solidFill>
                  <a:schemeClr val="tx1"/>
                </a:solidFill>
                <a:effectLst/>
                <a:latin typeface="+mn-lt"/>
                <a:ea typeface="+mn-ea"/>
                <a:cs typeface="+mn-cs"/>
              </a:rPr>
              <a:t>Younique's</a:t>
            </a:r>
            <a:r>
              <a:rPr lang="en-US" sz="1200" kern="1200" dirty="0">
                <a:solidFill>
                  <a:schemeClr val="tx1"/>
                </a:solidFill>
                <a:effectLst/>
                <a:latin typeface="+mn-lt"/>
                <a:ea typeface="+mn-ea"/>
                <a:cs typeface="+mn-cs"/>
              </a:rPr>
              <a:t> policies on creating and posting before and after photos before you create your own.</a:t>
            </a:r>
          </a:p>
          <a:p>
            <a:pPr lvl="0" fontAlgn="base"/>
            <a:r>
              <a:rPr lang="en-US" sz="1200" kern="1200" dirty="0">
                <a:solidFill>
                  <a:schemeClr val="tx1"/>
                </a:solidFill>
                <a:effectLst/>
                <a:latin typeface="+mn-lt"/>
                <a:ea typeface="+mn-ea"/>
                <a:cs typeface="+mn-cs"/>
              </a:rPr>
              <a:t>Post a story or video with you drinking the product and describing the flavor and how it makes you feel. </a:t>
            </a:r>
          </a:p>
          <a:p>
            <a:pPr lvl="0" fontAlgn="base"/>
            <a:r>
              <a:rPr lang="en-US" sz="1200" strike="sngStrike" kern="1200" dirty="0">
                <a:solidFill>
                  <a:schemeClr val="tx1"/>
                </a:solidFill>
                <a:effectLst/>
                <a:latin typeface="+mn-lt"/>
                <a:ea typeface="+mn-ea"/>
                <a:cs typeface="+mn-cs"/>
              </a:rPr>
              <a:t>Take photos of areas of your skin other than your face. </a:t>
            </a:r>
            <a:endParaRPr lang="en-US" sz="1200" kern="1200" dirty="0">
              <a:solidFill>
                <a:schemeClr val="tx1"/>
              </a:solidFill>
              <a:effectLst/>
              <a:latin typeface="+mn-lt"/>
              <a:ea typeface="+mn-ea"/>
              <a:cs typeface="+mn-cs"/>
            </a:endParaRPr>
          </a:p>
          <a:p>
            <a:pPr lvl="0" fontAlgn="base"/>
            <a:r>
              <a:rPr lang="en-US" sz="1200" kern="1200" dirty="0">
                <a:solidFill>
                  <a:schemeClr val="tx1"/>
                </a:solidFill>
                <a:effectLst/>
                <a:latin typeface="+mn-lt"/>
                <a:ea typeface="+mn-ea"/>
                <a:cs typeface="+mn-cs"/>
              </a:rPr>
              <a:t>Create a video, story, or post when you start your own collagen journey. Be sure to share your first thoughts.</a:t>
            </a:r>
          </a:p>
          <a:p>
            <a:pPr lvl="0" fontAlgn="base"/>
            <a:r>
              <a:rPr lang="en-US" sz="1200" kern="1200" dirty="0">
                <a:solidFill>
                  <a:schemeClr val="tx1"/>
                </a:solidFill>
                <a:effectLst/>
                <a:latin typeface="+mn-lt"/>
                <a:ea typeface="+mn-ea"/>
                <a:cs typeface="+mn-cs"/>
              </a:rPr>
              <a:t>Create a video, story, or post when you’re well into your collagen journey, making sure to share your experience after 30 days of use. </a:t>
            </a:r>
          </a:p>
          <a:p>
            <a:pPr lvl="0" fontAlgn="base"/>
            <a:r>
              <a:rPr lang="en-US" sz="1200" kern="1200" dirty="0">
                <a:solidFill>
                  <a:schemeClr val="tx1"/>
                </a:solidFill>
                <a:effectLst/>
                <a:latin typeface="+mn-lt"/>
                <a:ea typeface="+mn-ea"/>
                <a:cs typeface="+mn-cs"/>
              </a:rPr>
              <a:t>Post a picture, story, or </a:t>
            </a:r>
            <a:r>
              <a:rPr lang="en-US" sz="1200" kern="1200" dirty="0" err="1">
                <a:solidFill>
                  <a:schemeClr val="tx1"/>
                </a:solidFill>
                <a:effectLst/>
                <a:latin typeface="+mn-lt"/>
                <a:ea typeface="+mn-ea"/>
                <a:cs typeface="+mn-cs"/>
              </a:rPr>
              <a:t>TikTok</a:t>
            </a:r>
            <a:r>
              <a:rPr lang="en-US" sz="1200" kern="1200" dirty="0">
                <a:solidFill>
                  <a:schemeClr val="tx1"/>
                </a:solidFill>
                <a:effectLst/>
                <a:latin typeface="+mn-lt"/>
                <a:ea typeface="+mn-ea"/>
                <a:cs typeface="+mn-cs"/>
              </a:rPr>
              <a:t> of you creating a fun mocktail with YOUNIQUE DAILY·YOU liquid collagen shot. </a:t>
            </a:r>
          </a:p>
          <a:p>
            <a:pPr lvl="0" fontAlgn="base"/>
            <a:r>
              <a:rPr lang="en-US" sz="1200" kern="1200" dirty="0">
                <a:solidFill>
                  <a:schemeClr val="tx1"/>
                </a:solidFill>
                <a:effectLst/>
                <a:latin typeface="+mn-lt"/>
                <a:ea typeface="+mn-ea"/>
                <a:cs typeface="+mn-cs"/>
              </a:rPr>
              <a:t>Let people know why this product is now part of your daily routine by sharing your testimonial and the testimonial of your customers. </a:t>
            </a:r>
          </a:p>
          <a:p>
            <a:pPr lvl="0"/>
            <a:r>
              <a:rPr lang="en-US" sz="1200" kern="1200" dirty="0">
                <a:solidFill>
                  <a:schemeClr val="tx1"/>
                </a:solidFill>
                <a:effectLst/>
                <a:latin typeface="+mn-lt"/>
                <a:ea typeface="+mn-ea"/>
                <a:cs typeface="+mn-cs"/>
              </a:rPr>
              <a:t>Don’t forget to hashtag your posts with #</a:t>
            </a:r>
            <a:r>
              <a:rPr lang="en-US" sz="1200" kern="1200" dirty="0" err="1">
                <a:solidFill>
                  <a:schemeClr val="tx1"/>
                </a:solidFill>
                <a:effectLst/>
                <a:latin typeface="+mn-lt"/>
                <a:ea typeface="+mn-ea"/>
                <a:cs typeface="+mn-cs"/>
              </a:rPr>
              <a:t>glowstrong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youglowmeaway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jetaime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getglowing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heybeautyBFF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glowonthego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BFFuplift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youniqueproducts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youniquebeauty</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4044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Before and after pictures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photos can help tell your story and show your results after using a product like the </a:t>
            </a:r>
          </a:p>
          <a:p>
            <a:r>
              <a:rPr lang="en-US" sz="1200" kern="1200" dirty="0">
                <a:solidFill>
                  <a:schemeClr val="tx1"/>
                </a:solidFill>
                <a:effectLst/>
                <a:latin typeface="+mn-lt"/>
                <a:ea typeface="+mn-ea"/>
                <a:cs typeface="+mn-cs"/>
              </a:rPr>
              <a:t>YOUNIQUE DAILY·YOU liquid collagen shot for at least 30 days.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extremely important that your before and after photos are a true representation of the results you achieved using YOUNIQUE DAILY·YOU liquid collagen shot. If you choose to share pictures you have taken of your results from daily collagen use, please use the following guidelines to create content that is compliant with the Younique Presenter Agreement.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131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YOUNIQUE </a:t>
            </a:r>
            <a:r>
              <a:rPr lang="en-US" sz="1200" b="1"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DAILY·YOU</a:t>
            </a:r>
            <a:r>
              <a:rPr lang="en-US" sz="12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1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rPr>
              <a:t>liquid collagen shot before and after pictures dos and don’ts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Don’t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Share real results.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 not post results that are not credible.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Take a photo before your first YOUNIQUE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DAILY·YOU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collagen shot, and take another one 30 days after regular daily use.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 not use photos that are misleading in any way. Photos must be true before and after photos.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sure to take your pictures in the </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same place and at the same time of day. Do your best to use good, natural lighting.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u="none" strike="noStrike"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 not use filters, artificial light, or photo editing tools to alter your photos.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 mindful of your background. Whether you opt for something interesting or simple, avoid a background that’s too busy—the focus should be on your skin, not on what’s around you.</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 not use other products or devices that may enhance the results seen in the photos. </a:t>
            </a:r>
          </a:p>
          <a:p>
            <a:pPr marL="0" marR="0">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75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is collagen and why do you need it?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Collagen is a protein responsible for healthy joints and skin elasticity and stretchiness. It's in your bones, muscles, and blood. As you age, your existing collagen breaks down, and it gets harder for your body to produce more. To truly care for your skin, you need to start below the surface. That’s where the 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comes 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nourishes your skin from the inside out. Collagen is generally considered to be a safe daily supplement for healthy individuals, and ours is scientifically formulated with powerful marine collagen peptides and </a:t>
            </a:r>
            <a:r>
              <a:rPr lang="en-US" sz="1200" kern="1200" dirty="0" err="1">
                <a:solidFill>
                  <a:schemeClr val="tx1"/>
                </a:solidFill>
                <a:effectLst/>
                <a:latin typeface="+mn-lt"/>
                <a:ea typeface="+mn-ea"/>
                <a:cs typeface="+mn-cs"/>
              </a:rPr>
              <a:t>nutrilicious</a:t>
            </a:r>
            <a:r>
              <a:rPr lang="en-US" sz="1200" kern="1200" dirty="0">
                <a:solidFill>
                  <a:schemeClr val="tx1"/>
                </a:solidFill>
                <a:effectLst/>
                <a:latin typeface="+mn-lt"/>
                <a:ea typeface="+mn-ea"/>
                <a:cs typeface="+mn-cs"/>
              </a:rPr>
              <a:t> ingredients that work together to magnify the magnificence of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—inside and out.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987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 to include in your before and after post:</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Language used with your photos may only contain claims provided by Younique. </a:t>
            </a:r>
          </a:p>
          <a:p>
            <a:pPr lvl="0"/>
            <a:r>
              <a:rPr lang="en-US" sz="1200" kern="1200" dirty="0">
                <a:solidFill>
                  <a:schemeClr val="tx1"/>
                </a:solidFill>
                <a:effectLst/>
                <a:latin typeface="+mn-lt"/>
                <a:ea typeface="+mn-ea"/>
                <a:cs typeface="+mn-cs"/>
              </a:rPr>
              <a:t>Include language that clearly indicates that these are your personal results, and the same results may not be achieved by everyone.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611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So, who’s ready to #</a:t>
            </a:r>
            <a:r>
              <a:rPr lang="en-US" sz="1200" b="1" kern="1200" dirty="0" err="1">
                <a:solidFill>
                  <a:schemeClr val="tx1"/>
                </a:solidFill>
                <a:effectLst/>
                <a:latin typeface="+mn-lt"/>
                <a:ea typeface="+mn-ea"/>
                <a:cs typeface="+mn-cs"/>
              </a:rPr>
              <a:t>GlowStrong</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22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Opportunity is knock, knock, knocking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grow your business like you’ve never had before. The demand for wellness and beauty products in the anti-aging category is dramatically increasing.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2019, the Global Dietary Supplements Market was worth $167 billion USD and it’s expected to grow to $306 billion USD by 2026.* The global collagen market was valued at $8.6 billion USD in 2020 and is expected to expand at a compound annual growth rate (CAGR) of 9% from 2020 to 2028.** Marine-based sources are expected to witness the fastest growth, registering a revenue-based CAGR of 10% from 2020 to 2028.**</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Source: Facts &amp; Factors via Global Newswire Jan. 2021</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Source: https://</a:t>
            </a:r>
            <a:r>
              <a:rPr lang="en-US" sz="1200" i="1" kern="1200" dirty="0" err="1">
                <a:solidFill>
                  <a:schemeClr val="tx1"/>
                </a:solidFill>
                <a:effectLst/>
                <a:latin typeface="+mn-lt"/>
                <a:ea typeface="+mn-ea"/>
                <a:cs typeface="+mn-cs"/>
              </a:rPr>
              <a:t>www.grandviewresearch.com</a:t>
            </a:r>
            <a:r>
              <a:rPr lang="en-US" sz="1200" i="1" kern="1200" dirty="0">
                <a:solidFill>
                  <a:schemeClr val="tx1"/>
                </a:solidFill>
                <a:effectLst/>
                <a:latin typeface="+mn-lt"/>
                <a:ea typeface="+mn-ea"/>
                <a:cs typeface="+mn-cs"/>
              </a:rPr>
              <a:t>/industry-analysis/collagen-market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728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Our Collagen Y-Why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of the amazing benefits and opportunities collagen provides you, your customers, and your businesses, we knew that we needed to add it to the Younique product offering.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collagen?</a:t>
            </a:r>
          </a:p>
          <a:p>
            <a:pPr lvl="0"/>
            <a:r>
              <a:rPr lang="en-US" sz="1200" kern="1200" dirty="0">
                <a:solidFill>
                  <a:schemeClr val="tx1"/>
                </a:solidFill>
                <a:effectLst/>
                <a:latin typeface="+mn-lt"/>
                <a:ea typeface="+mn-ea"/>
                <a:cs typeface="+mn-cs"/>
              </a:rPr>
              <a:t>As a company, we are committed to creating products with payoff. As a beauty industry leader, we are committed to bringing you products that help you look and feel beautiful while making your life easier. Collagen hits all the marks.</a:t>
            </a:r>
          </a:p>
          <a:p>
            <a:pPr lvl="0"/>
            <a:r>
              <a:rPr lang="en-US" sz="1200" kern="1200" dirty="0">
                <a:solidFill>
                  <a:schemeClr val="tx1"/>
                </a:solidFill>
                <a:effectLst/>
                <a:latin typeface="+mn-lt"/>
                <a:ea typeface="+mn-ea"/>
                <a:cs typeface="+mn-cs"/>
              </a:rPr>
              <a:t>Our collagen is premium and loaded with beauty benefits.</a:t>
            </a:r>
          </a:p>
          <a:p>
            <a:pPr lvl="0"/>
            <a:r>
              <a:rPr lang="en-US" sz="1200" kern="1200" dirty="0">
                <a:solidFill>
                  <a:schemeClr val="tx1"/>
                </a:solidFill>
                <a:effectLst/>
                <a:latin typeface="+mn-lt"/>
                <a:ea typeface="+mn-ea"/>
                <a:cs typeface="+mn-cs"/>
              </a:rPr>
              <a:t>This daily drink of gorgeousness has been clinically proven to increase collagen density while reducing the appearance of fine lines and wrinkles.*</a:t>
            </a:r>
          </a:p>
          <a:p>
            <a:pPr lvl="0"/>
            <a:r>
              <a:rPr lang="en-US" sz="1200" kern="1200" dirty="0">
                <a:solidFill>
                  <a:schemeClr val="tx1"/>
                </a:solidFill>
                <a:effectLst/>
                <a:latin typeface="+mn-lt"/>
                <a:ea typeface="+mn-ea"/>
                <a:cs typeface="+mn-cs"/>
              </a:rPr>
              <a:t>Our collagen helps to increase skin hydration for a healthier-looking glow from the inside out.*</a:t>
            </a:r>
          </a:p>
          <a:p>
            <a:pPr lvl="0"/>
            <a:r>
              <a:rPr lang="en-US" sz="1200" kern="1200" dirty="0">
                <a:solidFill>
                  <a:schemeClr val="tx1"/>
                </a:solidFill>
                <a:effectLst/>
                <a:latin typeface="+mn-lt"/>
                <a:ea typeface="+mn-ea"/>
                <a:cs typeface="+mn-cs"/>
              </a:rPr>
              <a:t>YOUNIQUE DAILY·YOU liquid collagen shot helps smooth and brighten skin’s appearance, letting your youthful radiance shine through.*</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 These statements have not been evaluated by the Food and Drug Administration. This product is not intended to diagnose, treat, cure, or prevent any disease.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21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Say hello to your new beauty glow-to: YOUNIQUE DAILY</a:t>
            </a:r>
            <a:r>
              <a:rPr lang="en-US" sz="1200" b="1" kern="1200" dirty="0">
                <a:solidFill>
                  <a:schemeClr val="tx1"/>
                </a:solidFill>
                <a:effectLst/>
                <a:latin typeface="+mn-lt"/>
                <a:ea typeface="+mn-ea"/>
                <a:cs typeface="+mn-cs"/>
                <a:sym typeface="Symbol" pitchFamily="2" charset="2"/>
              </a:rPr>
              <a:t></a:t>
            </a:r>
            <a:r>
              <a:rPr lang="en-US" sz="1200" b="1" kern="1200" dirty="0">
                <a:solidFill>
                  <a:schemeClr val="tx1"/>
                </a:solidFill>
                <a:effectLst/>
                <a:latin typeface="+mn-lt"/>
                <a:ea typeface="+mn-ea"/>
                <a:cs typeface="+mn-cs"/>
              </a:rPr>
              <a:t>YOU liquid collagen shot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YOUNIQUE DAILY</a:t>
            </a:r>
            <a:r>
              <a:rPr lang="en-US" sz="1200" kern="1200" dirty="0">
                <a:solidFill>
                  <a:schemeClr val="tx1"/>
                </a:solidFill>
                <a:effectLst/>
                <a:latin typeface="+mn-lt"/>
                <a:ea typeface="+mn-ea"/>
                <a:cs typeface="+mn-cs"/>
                <a:sym typeface="Symbol" pitchFamily="2" charset="2"/>
              </a:rPr>
              <a:t></a:t>
            </a:r>
            <a:r>
              <a:rPr lang="en-US" sz="1200" kern="1200" dirty="0">
                <a:solidFill>
                  <a:schemeClr val="tx1"/>
                </a:solidFill>
                <a:effectLst/>
                <a:latin typeface="+mn-lt"/>
                <a:ea typeface="+mn-ea"/>
                <a:cs typeface="+mn-cs"/>
              </a:rPr>
              <a:t>YOU liquid collagen shot nourishes your skin from the inside out. It is scientifically formulated with powerful marine collagen peptides and </a:t>
            </a:r>
            <a:r>
              <a:rPr lang="en-US" sz="1200" kern="1200" dirty="0" err="1">
                <a:solidFill>
                  <a:schemeClr val="tx1"/>
                </a:solidFill>
                <a:effectLst/>
                <a:latin typeface="+mn-lt"/>
                <a:ea typeface="+mn-ea"/>
                <a:cs typeface="+mn-cs"/>
              </a:rPr>
              <a:t>nutrilicious</a:t>
            </a:r>
            <a:r>
              <a:rPr lang="en-US" sz="1200" kern="1200" dirty="0">
                <a:solidFill>
                  <a:schemeClr val="tx1"/>
                </a:solidFill>
                <a:effectLst/>
                <a:latin typeface="+mn-lt"/>
                <a:ea typeface="+mn-ea"/>
                <a:cs typeface="+mn-cs"/>
              </a:rPr>
              <a:t> ingredients that work together to magnify the magnificence of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or someone on your team earned early access to the YOUNIQUE DAILY·YOU liquid collagen shot, take some time to share those experiences and talk about what they love about the product so far.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133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Inner strength is the foundation for a beautiful, confident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—especially when it comes to your skin.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9855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Why marine collagen?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It’s powered by nature.</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Type I marine collagen is a powerhouse. It’s closer to your natural collagen than bovine and vegan collagens, so your body will already know how to put it to 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To top it off, our collagen is clean, bioactive, and sustainably/responsibly sourced from around the world. There are no hormones or antibiotics, and it’s better for our planet.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Only the best for you and Mother Earth, we say.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5823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Where does </a:t>
            </a:r>
            <a:r>
              <a:rPr lang="en-US" sz="1200" b="1" kern="1200" dirty="0" err="1">
                <a:solidFill>
                  <a:schemeClr val="tx1"/>
                </a:solidFill>
                <a:effectLst/>
                <a:latin typeface="+mn-lt"/>
                <a:ea typeface="+mn-ea"/>
                <a:cs typeface="+mn-cs"/>
              </a:rPr>
              <a:t>Younique’s</a:t>
            </a:r>
            <a:r>
              <a:rPr lang="en-US" sz="1200" b="1" kern="1200" dirty="0">
                <a:solidFill>
                  <a:schemeClr val="tx1"/>
                </a:solidFill>
                <a:effectLst/>
                <a:latin typeface="+mn-lt"/>
                <a:ea typeface="+mn-ea"/>
                <a:cs typeface="+mn-cs"/>
              </a:rPr>
              <a:t> collagen come from?</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Our collagen is farmed in France following the strictest ethical guidelines.</a:t>
            </a:r>
          </a:p>
          <a:p>
            <a:pPr lvl="0"/>
            <a:r>
              <a:rPr lang="en-US" sz="1200" kern="1200" dirty="0">
                <a:solidFill>
                  <a:schemeClr val="tx1"/>
                </a:solidFill>
                <a:effectLst/>
                <a:latin typeface="+mn-lt"/>
                <a:ea typeface="+mn-ea"/>
                <a:cs typeface="+mn-cs"/>
              </a:rPr>
              <a:t>The final product is manufactured in a high-quality facility in Taiwan that specializes in ingestible products.</a:t>
            </a:r>
          </a:p>
          <a:p>
            <a:pPr lvl="0"/>
            <a:r>
              <a:rPr lang="en-US" sz="1200" kern="1200" dirty="0">
                <a:solidFill>
                  <a:schemeClr val="tx1"/>
                </a:solidFill>
                <a:effectLst/>
                <a:latin typeface="+mn-lt"/>
                <a:ea typeface="+mn-ea"/>
                <a:cs typeface="+mn-cs"/>
              </a:rPr>
              <a:t>We took great care to select a manufacturer that is clean and has meticulous attention to detail to ensure the product you receive is high quality every time.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6A56A-C590-6246-9269-307D1061E8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05414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sv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3.svg"/><Relationship Id="rId4" Type="http://schemas.openxmlformats.org/officeDocument/2006/relationships/image" Target="../media/image22.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svg"/><Relationship Id="rId7" Type="http://schemas.openxmlformats.org/officeDocument/2006/relationships/image" Target="../media/image30.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29.svg"/><Relationship Id="rId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3"/>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04393AB-4F5F-7B4D-AB9E-804A201D80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4714941">
            <a:off x="1628261" y="-1310344"/>
            <a:ext cx="8935477" cy="15784496"/>
          </a:xfrm>
          <a:prstGeom prst="rect">
            <a:avLst/>
          </a:prstGeom>
        </p:spPr>
      </p:pic>
      <p:pic>
        <p:nvPicPr>
          <p:cNvPr id="5" name="Graphic 4">
            <a:extLst>
              <a:ext uri="{FF2B5EF4-FFF2-40B4-BE49-F238E27FC236}">
                <a16:creationId xmlns:a16="http://schemas.microsoft.com/office/drawing/2014/main" id="{501799F5-E99B-3848-A841-1FD27333F02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3179875">
            <a:off x="-7595218" y="-5554640"/>
            <a:ext cx="12808456" cy="15982964"/>
          </a:xfrm>
          <a:prstGeom prst="rect">
            <a:avLst/>
          </a:prstGeom>
        </p:spPr>
      </p:pic>
      <p:pic>
        <p:nvPicPr>
          <p:cNvPr id="9" name="Picture 20">
            <a:extLst>
              <a:ext uri="{FF2B5EF4-FFF2-40B4-BE49-F238E27FC236}">
                <a16:creationId xmlns:a16="http://schemas.microsoft.com/office/drawing/2014/main" id="{D0FCAF80-0E1E-F048-9461-266402C02DA0}"/>
              </a:ext>
            </a:extLst>
          </p:cNvPr>
          <p:cNvPicPr>
            <a:picLocks noChangeAspect="1"/>
          </p:cNvPicPr>
          <p:nvPr userDrawn="1"/>
        </p:nvPicPr>
        <p:blipFill>
          <a:blip r:embed="rId6">
            <a:extLst>
              <a:ext uri="{96DAC541-7B7A-43D3-8B79-37D633B846F1}">
                <asvg:svgBlip xmlns:asvg="http://schemas.microsoft.com/office/drawing/2016/SVG/main" r:embed="rId7"/>
              </a:ext>
            </a:extLst>
          </a:blip>
          <a:srcRect l="11236" r="11236"/>
          <a:stretch/>
        </p:blipFill>
        <p:spPr>
          <a:xfrm>
            <a:off x="-986424" y="0"/>
            <a:ext cx="5316869" cy="6858000"/>
          </a:xfrm>
          <a:prstGeom prst="rect">
            <a:avLst/>
          </a:prstGeom>
        </p:spPr>
      </p:pic>
      <p:sp>
        <p:nvSpPr>
          <p:cNvPr id="2" name="Title 1">
            <a:extLst>
              <a:ext uri="{FF2B5EF4-FFF2-40B4-BE49-F238E27FC236}">
                <a16:creationId xmlns:a16="http://schemas.microsoft.com/office/drawing/2014/main" id="{4738481B-6287-6F40-A9C2-5B5D1AD26F23}"/>
              </a:ext>
            </a:extLst>
          </p:cNvPr>
          <p:cNvSpPr>
            <a:spLocks noGrp="1"/>
          </p:cNvSpPr>
          <p:nvPr>
            <p:ph type="ctrTitle"/>
          </p:nvPr>
        </p:nvSpPr>
        <p:spPr>
          <a:xfrm>
            <a:off x="644055" y="1122363"/>
            <a:ext cx="10917141" cy="2387600"/>
          </a:xfrm>
        </p:spPr>
        <p:txBody>
          <a:bodyPr anchor="b"/>
          <a:lstStyle>
            <a:lvl1pPr algn="ctr">
              <a:defRPr sz="6000" b="0">
                <a:solidFill>
                  <a:schemeClr val="tx1"/>
                </a:solidFill>
                <a:latin typeface="Frank Ruhl Libre" pitchFamily="2" charset="-79"/>
                <a:cs typeface="Frank Ruhl Libre" pitchFamily="2" charset="-79"/>
              </a:defRPr>
            </a:lvl1pPr>
          </a:lstStyle>
          <a:p>
            <a:r>
              <a:rPr lang="en-US" dirty="0"/>
              <a:t>Click to edit Master title style</a:t>
            </a:r>
          </a:p>
        </p:txBody>
      </p:sp>
      <p:sp>
        <p:nvSpPr>
          <p:cNvPr id="3" name="Subtitle 2">
            <a:extLst>
              <a:ext uri="{FF2B5EF4-FFF2-40B4-BE49-F238E27FC236}">
                <a16:creationId xmlns:a16="http://schemas.microsoft.com/office/drawing/2014/main" id="{FD61118B-60C8-A84A-A88B-6C711F6C1828}"/>
              </a:ext>
            </a:extLst>
          </p:cNvPr>
          <p:cNvSpPr>
            <a:spLocks noGrp="1"/>
          </p:cNvSpPr>
          <p:nvPr>
            <p:ph type="subTitle" idx="1"/>
          </p:nvPr>
        </p:nvSpPr>
        <p:spPr>
          <a:xfrm>
            <a:off x="644055" y="3602038"/>
            <a:ext cx="10917141"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Graphic 10">
            <a:extLst>
              <a:ext uri="{FF2B5EF4-FFF2-40B4-BE49-F238E27FC236}">
                <a16:creationId xmlns:a16="http://schemas.microsoft.com/office/drawing/2014/main" id="{47EF7E67-BC4B-7A4D-9E93-302222CED72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666830" y="2117125"/>
            <a:ext cx="6858000" cy="6858000"/>
          </a:xfrm>
          <a:prstGeom prst="rect">
            <a:avLst/>
          </a:prstGeom>
        </p:spPr>
      </p:pic>
    </p:spTree>
    <p:extLst>
      <p:ext uri="{BB962C8B-B14F-4D97-AF65-F5344CB8AC3E}">
        <p14:creationId xmlns:p14="http://schemas.microsoft.com/office/powerpoint/2010/main" val="1187047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877BB-DE2A-D444-BEC6-9C6C4A2EAA2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9269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593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C7803-8EAC-654F-A8AE-403B878E6C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625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0CFA8-91E8-5D48-A54A-1DD0FB63CC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F327CA-06E7-DA45-AF65-44AA1AA5B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88973397-360B-0448-B16D-8123B9EE46F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1604" y="1418302"/>
            <a:ext cx="6858000" cy="6858000"/>
          </a:xfrm>
          <a:prstGeom prst="rect">
            <a:avLst/>
          </a:prstGeom>
        </p:spPr>
      </p:pic>
    </p:spTree>
    <p:extLst>
      <p:ext uri="{BB962C8B-B14F-4D97-AF65-F5344CB8AC3E}">
        <p14:creationId xmlns:p14="http://schemas.microsoft.com/office/powerpoint/2010/main" val="148514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4936F8-754A-5344-8F91-D69C03CAE6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61604" y="1424565"/>
            <a:ext cx="6858000" cy="6858000"/>
          </a:xfrm>
          <a:prstGeom prst="rect">
            <a:avLst/>
          </a:prstGeom>
        </p:spPr>
      </p:pic>
      <p:pic>
        <p:nvPicPr>
          <p:cNvPr id="20" name="Graphic 19">
            <a:extLst>
              <a:ext uri="{FF2B5EF4-FFF2-40B4-BE49-F238E27FC236}">
                <a16:creationId xmlns:a16="http://schemas.microsoft.com/office/drawing/2014/main" id="{8E432F50-C9E0-1545-A0CA-C1181C002BC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474" t="19036"/>
          <a:stretch/>
        </p:blipFill>
        <p:spPr>
          <a:xfrm rot="2466013">
            <a:off x="5567049" y="-1769104"/>
            <a:ext cx="6482580" cy="5552479"/>
          </a:xfrm>
          <a:prstGeom prst="rect">
            <a:avLst/>
          </a:prstGeom>
        </p:spPr>
      </p:pic>
    </p:spTree>
    <p:extLst>
      <p:ext uri="{BB962C8B-B14F-4D97-AF65-F5344CB8AC3E}">
        <p14:creationId xmlns:p14="http://schemas.microsoft.com/office/powerpoint/2010/main" val="1503080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accent5"/>
        </a:solidFill>
        <a:effectLst/>
      </p:bgPr>
    </p:bg>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2D986248-56C6-DE4B-B355-4D5CFE7A6E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46983">
            <a:off x="-6745319" y="-6299592"/>
            <a:ext cx="12808456" cy="15982964"/>
          </a:xfrm>
          <a:prstGeom prst="rect">
            <a:avLst/>
          </a:prstGeom>
        </p:spPr>
      </p:pic>
      <p:pic>
        <p:nvPicPr>
          <p:cNvPr id="32" name="Graphic 31">
            <a:extLst>
              <a:ext uri="{FF2B5EF4-FFF2-40B4-BE49-F238E27FC236}">
                <a16:creationId xmlns:a16="http://schemas.microsoft.com/office/drawing/2014/main" id="{C1036219-9F9E-E541-9623-F818D2B73B1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1423275">
            <a:off x="2075717" y="3991086"/>
            <a:ext cx="6858000" cy="6858000"/>
          </a:xfrm>
          <a:prstGeom prst="rect">
            <a:avLst/>
          </a:prstGeom>
        </p:spPr>
      </p:pic>
      <p:pic>
        <p:nvPicPr>
          <p:cNvPr id="18" name="Picture 20">
            <a:extLst>
              <a:ext uri="{FF2B5EF4-FFF2-40B4-BE49-F238E27FC236}">
                <a16:creationId xmlns:a16="http://schemas.microsoft.com/office/drawing/2014/main" id="{F8E97996-6520-2C48-96CA-0D505891DA65}"/>
              </a:ext>
            </a:extLst>
          </p:cNvPr>
          <p:cNvPicPr>
            <a:picLocks noChangeAspect="1"/>
          </p:cNvPicPr>
          <p:nvPr userDrawn="1"/>
        </p:nvPicPr>
        <p:blipFill>
          <a:blip r:embed="rId6">
            <a:extLst>
              <a:ext uri="{96DAC541-7B7A-43D3-8B79-37D633B846F1}">
                <asvg:svgBlip xmlns:asvg="http://schemas.microsoft.com/office/drawing/2016/SVG/main" r:embed="rId7"/>
              </a:ext>
            </a:extLst>
          </a:blip>
          <a:srcRect l="11236" r="11236"/>
          <a:stretch/>
        </p:blipFill>
        <p:spPr>
          <a:xfrm>
            <a:off x="-986424" y="0"/>
            <a:ext cx="5316869" cy="6858000"/>
          </a:xfrm>
          <a:prstGeom prst="rect">
            <a:avLst/>
          </a:prstGeom>
        </p:spPr>
      </p:pic>
      <p:sp>
        <p:nvSpPr>
          <p:cNvPr id="26" name="Title 3">
            <a:extLst>
              <a:ext uri="{FF2B5EF4-FFF2-40B4-BE49-F238E27FC236}">
                <a16:creationId xmlns:a16="http://schemas.microsoft.com/office/drawing/2014/main" id="{2259EAF1-E5EE-B24E-BF4D-04AD1FB68003}"/>
              </a:ext>
            </a:extLst>
          </p:cNvPr>
          <p:cNvSpPr>
            <a:spLocks noGrp="1"/>
          </p:cNvSpPr>
          <p:nvPr>
            <p:ph type="title"/>
          </p:nvPr>
        </p:nvSpPr>
        <p:spPr>
          <a:xfrm>
            <a:off x="1518036" y="2393529"/>
            <a:ext cx="5205087" cy="1325563"/>
          </a:xfrm>
        </p:spPr>
        <p:txBody>
          <a:bodyPr anchor="b">
            <a:noAutofit/>
          </a:bodyPr>
          <a:lstStyle>
            <a:lvl1pPr>
              <a:defRPr sz="4000">
                <a:solidFill>
                  <a:schemeClr val="bg1"/>
                </a:solidFill>
                <a:latin typeface="Frank Ruhl Libre" pitchFamily="2" charset="-79"/>
                <a:cs typeface="Frank Ruhl Libre" pitchFamily="2" charset="-79"/>
              </a:defRPr>
            </a:lvl1pPr>
          </a:lstStyle>
          <a:p>
            <a:r>
              <a:rPr lang="en-US" dirty="0"/>
              <a:t>Click to edit Master title style</a:t>
            </a:r>
          </a:p>
        </p:txBody>
      </p:sp>
      <p:sp>
        <p:nvSpPr>
          <p:cNvPr id="27" name="Subtitle 2">
            <a:extLst>
              <a:ext uri="{FF2B5EF4-FFF2-40B4-BE49-F238E27FC236}">
                <a16:creationId xmlns:a16="http://schemas.microsoft.com/office/drawing/2014/main" id="{3FA49D2E-74F2-BB42-8A06-D5BBA82F18E6}"/>
              </a:ext>
            </a:extLst>
          </p:cNvPr>
          <p:cNvSpPr>
            <a:spLocks noGrp="1"/>
          </p:cNvSpPr>
          <p:nvPr>
            <p:ph type="subTitle" idx="1"/>
          </p:nvPr>
        </p:nvSpPr>
        <p:spPr>
          <a:xfrm>
            <a:off x="1518036" y="3608085"/>
            <a:ext cx="5191373" cy="1655762"/>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3" name="Picture Placeholder 12">
            <a:extLst>
              <a:ext uri="{FF2B5EF4-FFF2-40B4-BE49-F238E27FC236}">
                <a16:creationId xmlns:a16="http://schemas.microsoft.com/office/drawing/2014/main" id="{9443F5D5-7C78-3844-8207-1F7C254B1161}"/>
              </a:ext>
            </a:extLst>
          </p:cNvPr>
          <p:cNvSpPr>
            <a:spLocks noGrp="1"/>
          </p:cNvSpPr>
          <p:nvPr>
            <p:ph type="pic" sz="quarter" idx="24"/>
          </p:nvPr>
        </p:nvSpPr>
        <p:spPr>
          <a:xfrm flipH="1">
            <a:off x="6924086" y="0"/>
            <a:ext cx="5277058" cy="6858000"/>
          </a:xfrm>
          <a:custGeom>
            <a:avLst/>
            <a:gdLst>
              <a:gd name="connsiteX0" fmla="*/ 0 w 6392625"/>
              <a:gd name="connsiteY0" fmla="*/ 0 h 6858000"/>
              <a:gd name="connsiteX1" fmla="*/ 3196313 w 6392625"/>
              <a:gd name="connsiteY1" fmla="*/ 0 h 6858000"/>
              <a:gd name="connsiteX2" fmla="*/ 6392626 w 6392625"/>
              <a:gd name="connsiteY2" fmla="*/ 3429000 h 6858000"/>
              <a:gd name="connsiteX3" fmla="*/ 3196313 w 6392625"/>
              <a:gd name="connsiteY3" fmla="*/ 6858000 h 6858000"/>
              <a:gd name="connsiteX4" fmla="*/ 0 w 6392625"/>
              <a:gd name="connsiteY4" fmla="*/ 6858000 h 6858000"/>
              <a:gd name="connsiteX5" fmla="*/ 0 w 6392625"/>
              <a:gd name="connsiteY5" fmla="*/ 0 h 6858000"/>
              <a:gd name="connsiteX0" fmla="*/ 877824 w 6392626"/>
              <a:gd name="connsiteY0" fmla="*/ 0 h 6858000"/>
              <a:gd name="connsiteX1" fmla="*/ 3196313 w 6392626"/>
              <a:gd name="connsiteY1" fmla="*/ 0 h 6858000"/>
              <a:gd name="connsiteX2" fmla="*/ 6392626 w 6392626"/>
              <a:gd name="connsiteY2" fmla="*/ 3429000 h 6858000"/>
              <a:gd name="connsiteX3" fmla="*/ 3196313 w 6392626"/>
              <a:gd name="connsiteY3" fmla="*/ 6858000 h 6858000"/>
              <a:gd name="connsiteX4" fmla="*/ 0 w 6392626"/>
              <a:gd name="connsiteY4" fmla="*/ 6858000 h 6858000"/>
              <a:gd name="connsiteX5" fmla="*/ 877824 w 6392626"/>
              <a:gd name="connsiteY5" fmla="*/ 0 h 6858000"/>
              <a:gd name="connsiteX0" fmla="*/ 0 w 5514802"/>
              <a:gd name="connsiteY0" fmla="*/ 0 h 6867144"/>
              <a:gd name="connsiteX1" fmla="*/ 2318489 w 5514802"/>
              <a:gd name="connsiteY1" fmla="*/ 0 h 6867144"/>
              <a:gd name="connsiteX2" fmla="*/ 5514802 w 5514802"/>
              <a:gd name="connsiteY2" fmla="*/ 3429000 h 6867144"/>
              <a:gd name="connsiteX3" fmla="*/ 2318489 w 5514802"/>
              <a:gd name="connsiteY3" fmla="*/ 6858000 h 6867144"/>
              <a:gd name="connsiteX4" fmla="*/ 36576 w 5514802"/>
              <a:gd name="connsiteY4" fmla="*/ 6867144 h 6867144"/>
              <a:gd name="connsiteX5" fmla="*/ 0 w 5514802"/>
              <a:gd name="connsiteY5" fmla="*/ 0 h 6867144"/>
              <a:gd name="connsiteX0" fmla="*/ 0 w 5514802"/>
              <a:gd name="connsiteY0" fmla="*/ 0 h 6858000"/>
              <a:gd name="connsiteX1" fmla="*/ 2318489 w 5514802"/>
              <a:gd name="connsiteY1" fmla="*/ 0 h 6858000"/>
              <a:gd name="connsiteX2" fmla="*/ 5514802 w 5514802"/>
              <a:gd name="connsiteY2" fmla="*/ 3429000 h 6858000"/>
              <a:gd name="connsiteX3" fmla="*/ 2318489 w 5514802"/>
              <a:gd name="connsiteY3" fmla="*/ 6858000 h 6858000"/>
              <a:gd name="connsiteX4" fmla="*/ 0 w 5514802"/>
              <a:gd name="connsiteY4" fmla="*/ 6858000 h 6858000"/>
              <a:gd name="connsiteX5" fmla="*/ 0 w 5514802"/>
              <a:gd name="connsiteY5" fmla="*/ 0 h 6858000"/>
              <a:gd name="connsiteX0" fmla="*/ 237744 w 5514802"/>
              <a:gd name="connsiteY0" fmla="*/ 0 h 6858000"/>
              <a:gd name="connsiteX1" fmla="*/ 2318489 w 5514802"/>
              <a:gd name="connsiteY1" fmla="*/ 0 h 6858000"/>
              <a:gd name="connsiteX2" fmla="*/ 5514802 w 5514802"/>
              <a:gd name="connsiteY2" fmla="*/ 3429000 h 6858000"/>
              <a:gd name="connsiteX3" fmla="*/ 2318489 w 5514802"/>
              <a:gd name="connsiteY3" fmla="*/ 6858000 h 6858000"/>
              <a:gd name="connsiteX4" fmla="*/ 0 w 5514802"/>
              <a:gd name="connsiteY4" fmla="*/ 6858000 h 6858000"/>
              <a:gd name="connsiteX5" fmla="*/ 237744 w 5514802"/>
              <a:gd name="connsiteY5" fmla="*/ 0 h 6858000"/>
              <a:gd name="connsiteX0" fmla="*/ 0 w 5277058"/>
              <a:gd name="connsiteY0" fmla="*/ 0 h 6858000"/>
              <a:gd name="connsiteX1" fmla="*/ 2080745 w 5277058"/>
              <a:gd name="connsiteY1" fmla="*/ 0 h 6858000"/>
              <a:gd name="connsiteX2" fmla="*/ 5277058 w 5277058"/>
              <a:gd name="connsiteY2" fmla="*/ 3429000 h 6858000"/>
              <a:gd name="connsiteX3" fmla="*/ 2080745 w 5277058"/>
              <a:gd name="connsiteY3" fmla="*/ 6858000 h 6858000"/>
              <a:gd name="connsiteX4" fmla="*/ 9144 w 5277058"/>
              <a:gd name="connsiteY4" fmla="*/ 6858000 h 6858000"/>
              <a:gd name="connsiteX5" fmla="*/ 0 w 527705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7058" h="6858000">
                <a:moveTo>
                  <a:pt x="0" y="0"/>
                </a:moveTo>
                <a:lnTo>
                  <a:pt x="2080745" y="0"/>
                </a:lnTo>
                <a:cubicBezTo>
                  <a:pt x="3846020" y="0"/>
                  <a:pt x="5277058" y="1535216"/>
                  <a:pt x="5277058" y="3429000"/>
                </a:cubicBezTo>
                <a:cubicBezTo>
                  <a:pt x="5277058" y="5322784"/>
                  <a:pt x="3846020" y="6858000"/>
                  <a:pt x="2080745" y="6858000"/>
                </a:cubicBezTo>
                <a:lnTo>
                  <a:pt x="9144" y="6858000"/>
                </a:lnTo>
                <a:lnTo>
                  <a:pt x="0" y="0"/>
                </a:lnTo>
                <a:close/>
              </a:path>
            </a:pathLst>
          </a:custGeom>
          <a:solidFill>
            <a:schemeClr val="bg2">
              <a:lumMod val="90000"/>
            </a:schemeClr>
          </a:solidFill>
        </p:spPr>
        <p:txBody>
          <a:bodyPr anchor="ctr"/>
          <a:lstStyle>
            <a:lvl1pPr marL="0" indent="0" algn="ctr">
              <a:buNone/>
              <a:defRPr>
                <a:solidFill>
                  <a:schemeClr val="tx1"/>
                </a:solidFill>
              </a:defRPr>
            </a:lvl1pPr>
          </a:lstStyle>
          <a:p>
            <a:endParaRPr lang="en-US"/>
          </a:p>
        </p:txBody>
      </p:sp>
      <p:pic>
        <p:nvPicPr>
          <p:cNvPr id="34" name="Picture 33">
            <a:extLst>
              <a:ext uri="{FF2B5EF4-FFF2-40B4-BE49-F238E27FC236}">
                <a16:creationId xmlns:a16="http://schemas.microsoft.com/office/drawing/2014/main" id="{8A27833E-2D4B-C04F-BB4B-B1EC66754568}"/>
              </a:ext>
            </a:extLst>
          </p:cNvPr>
          <p:cNvPicPr>
            <a:picLocks noChangeAspect="1"/>
          </p:cNvPicPr>
          <p:nvPr userDrawn="1"/>
        </p:nvPicPr>
        <p:blipFill>
          <a:blip r:embed="rId8"/>
          <a:stretch/>
        </p:blipFill>
        <p:spPr>
          <a:xfrm>
            <a:off x="5107028" y="6112621"/>
            <a:ext cx="1993433" cy="330788"/>
          </a:xfrm>
          <a:prstGeom prst="rect">
            <a:avLst/>
          </a:prstGeom>
        </p:spPr>
      </p:pic>
    </p:spTree>
    <p:extLst>
      <p:ext uri="{BB962C8B-B14F-4D97-AF65-F5344CB8AC3E}">
        <p14:creationId xmlns:p14="http://schemas.microsoft.com/office/powerpoint/2010/main" val="152204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accent1"/>
        </a:solidFill>
        <a:effectLst/>
      </p:bgPr>
    </p:bg>
    <p:spTree>
      <p:nvGrpSpPr>
        <p:cNvPr id="1" name=""/>
        <p:cNvGrpSpPr/>
        <p:nvPr/>
      </p:nvGrpSpPr>
      <p:grpSpPr>
        <a:xfrm>
          <a:off x="0" y="0"/>
          <a:ext cx="0" cy="0"/>
          <a:chOff x="0" y="0"/>
          <a:chExt cx="0" cy="0"/>
        </a:xfrm>
      </p:grpSpPr>
      <p:pic>
        <p:nvPicPr>
          <p:cNvPr id="30" name="Graphic 29">
            <a:extLst>
              <a:ext uri="{FF2B5EF4-FFF2-40B4-BE49-F238E27FC236}">
                <a16:creationId xmlns:a16="http://schemas.microsoft.com/office/drawing/2014/main" id="{59360C04-F0E8-8649-A13A-16F68F22E2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46983">
            <a:off x="-6745319" y="-6299592"/>
            <a:ext cx="12808456" cy="15982964"/>
          </a:xfrm>
          <a:prstGeom prst="rect">
            <a:avLst/>
          </a:prstGeom>
        </p:spPr>
      </p:pic>
      <p:pic>
        <p:nvPicPr>
          <p:cNvPr id="33" name="Graphic 32">
            <a:extLst>
              <a:ext uri="{FF2B5EF4-FFF2-40B4-BE49-F238E27FC236}">
                <a16:creationId xmlns:a16="http://schemas.microsoft.com/office/drawing/2014/main" id="{ADBF513D-CBA3-9A40-B0B9-D446BB9330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1423275">
            <a:off x="-163465" y="3473209"/>
            <a:ext cx="6858000" cy="6858000"/>
          </a:xfrm>
          <a:prstGeom prst="rect">
            <a:avLst/>
          </a:prstGeom>
        </p:spPr>
      </p:pic>
      <p:pic>
        <p:nvPicPr>
          <p:cNvPr id="35" name="Picture 34">
            <a:extLst>
              <a:ext uri="{FF2B5EF4-FFF2-40B4-BE49-F238E27FC236}">
                <a16:creationId xmlns:a16="http://schemas.microsoft.com/office/drawing/2014/main" id="{3B1A5E4D-4135-A44E-9063-261C6B2EB176}"/>
              </a:ext>
            </a:extLst>
          </p:cNvPr>
          <p:cNvPicPr>
            <a:picLocks noChangeAspect="1"/>
          </p:cNvPicPr>
          <p:nvPr userDrawn="1"/>
        </p:nvPicPr>
        <p:blipFill>
          <a:blip r:embed="rId6"/>
          <a:stretch/>
        </p:blipFill>
        <p:spPr>
          <a:xfrm>
            <a:off x="4192162" y="5960809"/>
            <a:ext cx="2908300" cy="482600"/>
          </a:xfrm>
          <a:prstGeom prst="rect">
            <a:avLst/>
          </a:prstGeom>
        </p:spPr>
      </p:pic>
      <p:pic>
        <p:nvPicPr>
          <p:cNvPr id="40" name="Picture 20">
            <a:extLst>
              <a:ext uri="{FF2B5EF4-FFF2-40B4-BE49-F238E27FC236}">
                <a16:creationId xmlns:a16="http://schemas.microsoft.com/office/drawing/2014/main" id="{F559DF20-606B-F84C-ADA3-C14F898837D7}"/>
              </a:ext>
            </a:extLst>
          </p:cNvPr>
          <p:cNvPicPr>
            <a:picLocks noChangeAspect="1"/>
          </p:cNvPicPr>
          <p:nvPr userDrawn="1"/>
        </p:nvPicPr>
        <p:blipFill>
          <a:blip r:embed="rId7">
            <a:extLst>
              <a:ext uri="{96DAC541-7B7A-43D3-8B79-37D633B846F1}">
                <asvg:svgBlip xmlns:asvg="http://schemas.microsoft.com/office/drawing/2016/SVG/main" r:embed="rId8"/>
              </a:ext>
            </a:extLst>
          </a:blip>
          <a:srcRect l="11236" r="11236"/>
          <a:stretch/>
        </p:blipFill>
        <p:spPr>
          <a:xfrm>
            <a:off x="-1124643" y="22860"/>
            <a:ext cx="5316869" cy="6858000"/>
          </a:xfrm>
          <a:prstGeom prst="rect">
            <a:avLst/>
          </a:prstGeom>
        </p:spPr>
      </p:pic>
      <p:sp>
        <p:nvSpPr>
          <p:cNvPr id="41" name="Picture Placeholder 12">
            <a:extLst>
              <a:ext uri="{FF2B5EF4-FFF2-40B4-BE49-F238E27FC236}">
                <a16:creationId xmlns:a16="http://schemas.microsoft.com/office/drawing/2014/main" id="{68189CE4-BCA2-A544-9BE9-14F634408CF6}"/>
              </a:ext>
            </a:extLst>
          </p:cNvPr>
          <p:cNvSpPr>
            <a:spLocks noGrp="1"/>
          </p:cNvSpPr>
          <p:nvPr>
            <p:ph type="pic" sz="quarter" idx="24"/>
          </p:nvPr>
        </p:nvSpPr>
        <p:spPr>
          <a:xfrm flipH="1">
            <a:off x="6924086" y="0"/>
            <a:ext cx="5277058" cy="6858000"/>
          </a:xfrm>
          <a:custGeom>
            <a:avLst/>
            <a:gdLst>
              <a:gd name="connsiteX0" fmla="*/ 0 w 6392625"/>
              <a:gd name="connsiteY0" fmla="*/ 0 h 6858000"/>
              <a:gd name="connsiteX1" fmla="*/ 3196313 w 6392625"/>
              <a:gd name="connsiteY1" fmla="*/ 0 h 6858000"/>
              <a:gd name="connsiteX2" fmla="*/ 6392626 w 6392625"/>
              <a:gd name="connsiteY2" fmla="*/ 3429000 h 6858000"/>
              <a:gd name="connsiteX3" fmla="*/ 3196313 w 6392625"/>
              <a:gd name="connsiteY3" fmla="*/ 6858000 h 6858000"/>
              <a:gd name="connsiteX4" fmla="*/ 0 w 6392625"/>
              <a:gd name="connsiteY4" fmla="*/ 6858000 h 6858000"/>
              <a:gd name="connsiteX5" fmla="*/ 0 w 6392625"/>
              <a:gd name="connsiteY5" fmla="*/ 0 h 6858000"/>
              <a:gd name="connsiteX0" fmla="*/ 877824 w 6392626"/>
              <a:gd name="connsiteY0" fmla="*/ 0 h 6858000"/>
              <a:gd name="connsiteX1" fmla="*/ 3196313 w 6392626"/>
              <a:gd name="connsiteY1" fmla="*/ 0 h 6858000"/>
              <a:gd name="connsiteX2" fmla="*/ 6392626 w 6392626"/>
              <a:gd name="connsiteY2" fmla="*/ 3429000 h 6858000"/>
              <a:gd name="connsiteX3" fmla="*/ 3196313 w 6392626"/>
              <a:gd name="connsiteY3" fmla="*/ 6858000 h 6858000"/>
              <a:gd name="connsiteX4" fmla="*/ 0 w 6392626"/>
              <a:gd name="connsiteY4" fmla="*/ 6858000 h 6858000"/>
              <a:gd name="connsiteX5" fmla="*/ 877824 w 6392626"/>
              <a:gd name="connsiteY5" fmla="*/ 0 h 6858000"/>
              <a:gd name="connsiteX0" fmla="*/ 0 w 5514802"/>
              <a:gd name="connsiteY0" fmla="*/ 0 h 6867144"/>
              <a:gd name="connsiteX1" fmla="*/ 2318489 w 5514802"/>
              <a:gd name="connsiteY1" fmla="*/ 0 h 6867144"/>
              <a:gd name="connsiteX2" fmla="*/ 5514802 w 5514802"/>
              <a:gd name="connsiteY2" fmla="*/ 3429000 h 6867144"/>
              <a:gd name="connsiteX3" fmla="*/ 2318489 w 5514802"/>
              <a:gd name="connsiteY3" fmla="*/ 6858000 h 6867144"/>
              <a:gd name="connsiteX4" fmla="*/ 36576 w 5514802"/>
              <a:gd name="connsiteY4" fmla="*/ 6867144 h 6867144"/>
              <a:gd name="connsiteX5" fmla="*/ 0 w 5514802"/>
              <a:gd name="connsiteY5" fmla="*/ 0 h 6867144"/>
              <a:gd name="connsiteX0" fmla="*/ 0 w 5514802"/>
              <a:gd name="connsiteY0" fmla="*/ 0 h 6858000"/>
              <a:gd name="connsiteX1" fmla="*/ 2318489 w 5514802"/>
              <a:gd name="connsiteY1" fmla="*/ 0 h 6858000"/>
              <a:gd name="connsiteX2" fmla="*/ 5514802 w 5514802"/>
              <a:gd name="connsiteY2" fmla="*/ 3429000 h 6858000"/>
              <a:gd name="connsiteX3" fmla="*/ 2318489 w 5514802"/>
              <a:gd name="connsiteY3" fmla="*/ 6858000 h 6858000"/>
              <a:gd name="connsiteX4" fmla="*/ 0 w 5514802"/>
              <a:gd name="connsiteY4" fmla="*/ 6858000 h 6858000"/>
              <a:gd name="connsiteX5" fmla="*/ 0 w 5514802"/>
              <a:gd name="connsiteY5" fmla="*/ 0 h 6858000"/>
              <a:gd name="connsiteX0" fmla="*/ 237744 w 5514802"/>
              <a:gd name="connsiteY0" fmla="*/ 0 h 6858000"/>
              <a:gd name="connsiteX1" fmla="*/ 2318489 w 5514802"/>
              <a:gd name="connsiteY1" fmla="*/ 0 h 6858000"/>
              <a:gd name="connsiteX2" fmla="*/ 5514802 w 5514802"/>
              <a:gd name="connsiteY2" fmla="*/ 3429000 h 6858000"/>
              <a:gd name="connsiteX3" fmla="*/ 2318489 w 5514802"/>
              <a:gd name="connsiteY3" fmla="*/ 6858000 h 6858000"/>
              <a:gd name="connsiteX4" fmla="*/ 0 w 5514802"/>
              <a:gd name="connsiteY4" fmla="*/ 6858000 h 6858000"/>
              <a:gd name="connsiteX5" fmla="*/ 237744 w 5514802"/>
              <a:gd name="connsiteY5" fmla="*/ 0 h 6858000"/>
              <a:gd name="connsiteX0" fmla="*/ 0 w 5277058"/>
              <a:gd name="connsiteY0" fmla="*/ 0 h 6858000"/>
              <a:gd name="connsiteX1" fmla="*/ 2080745 w 5277058"/>
              <a:gd name="connsiteY1" fmla="*/ 0 h 6858000"/>
              <a:gd name="connsiteX2" fmla="*/ 5277058 w 5277058"/>
              <a:gd name="connsiteY2" fmla="*/ 3429000 h 6858000"/>
              <a:gd name="connsiteX3" fmla="*/ 2080745 w 5277058"/>
              <a:gd name="connsiteY3" fmla="*/ 6858000 h 6858000"/>
              <a:gd name="connsiteX4" fmla="*/ 9144 w 5277058"/>
              <a:gd name="connsiteY4" fmla="*/ 6858000 h 6858000"/>
              <a:gd name="connsiteX5" fmla="*/ 0 w 527705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7058" h="6858000">
                <a:moveTo>
                  <a:pt x="0" y="0"/>
                </a:moveTo>
                <a:lnTo>
                  <a:pt x="2080745" y="0"/>
                </a:lnTo>
                <a:cubicBezTo>
                  <a:pt x="3846020" y="0"/>
                  <a:pt x="5277058" y="1535216"/>
                  <a:pt x="5277058" y="3429000"/>
                </a:cubicBezTo>
                <a:cubicBezTo>
                  <a:pt x="5277058" y="5322784"/>
                  <a:pt x="3846020" y="6858000"/>
                  <a:pt x="2080745" y="6858000"/>
                </a:cubicBezTo>
                <a:lnTo>
                  <a:pt x="9144" y="6858000"/>
                </a:lnTo>
                <a:lnTo>
                  <a:pt x="0" y="0"/>
                </a:lnTo>
                <a:close/>
              </a:path>
            </a:pathLst>
          </a:custGeom>
          <a:solidFill>
            <a:schemeClr val="bg2">
              <a:lumMod val="90000"/>
            </a:schemeClr>
          </a:solidFill>
        </p:spPr>
        <p:txBody>
          <a:bodyPr anchor="ctr"/>
          <a:lstStyle>
            <a:lvl1pPr marL="0" indent="0" algn="ctr">
              <a:buNone/>
              <a:defRPr>
                <a:solidFill>
                  <a:schemeClr val="tx1"/>
                </a:solidFill>
              </a:defRPr>
            </a:lvl1pPr>
          </a:lstStyle>
          <a:p>
            <a:endParaRPr lang="en-US"/>
          </a:p>
        </p:txBody>
      </p:sp>
      <p:sp>
        <p:nvSpPr>
          <p:cNvPr id="42" name="Title 3">
            <a:extLst>
              <a:ext uri="{FF2B5EF4-FFF2-40B4-BE49-F238E27FC236}">
                <a16:creationId xmlns:a16="http://schemas.microsoft.com/office/drawing/2014/main" id="{0A4465CD-09E7-9E40-92B0-745AD2442515}"/>
              </a:ext>
            </a:extLst>
          </p:cNvPr>
          <p:cNvSpPr>
            <a:spLocks noGrp="1"/>
          </p:cNvSpPr>
          <p:nvPr>
            <p:ph type="title"/>
          </p:nvPr>
        </p:nvSpPr>
        <p:spPr>
          <a:xfrm>
            <a:off x="1518036" y="2393529"/>
            <a:ext cx="5205087" cy="1325563"/>
          </a:xfrm>
        </p:spPr>
        <p:txBody>
          <a:bodyPr anchor="b">
            <a:noAutofit/>
          </a:bodyPr>
          <a:lstStyle>
            <a:lvl1pPr>
              <a:defRPr sz="4000">
                <a:solidFill>
                  <a:schemeClr val="bg1"/>
                </a:solidFill>
                <a:latin typeface="Frank Ruhl Libre" pitchFamily="2" charset="-79"/>
                <a:cs typeface="Frank Ruhl Libre" pitchFamily="2" charset="-79"/>
              </a:defRPr>
            </a:lvl1pPr>
          </a:lstStyle>
          <a:p>
            <a:r>
              <a:rPr lang="en-US" dirty="0"/>
              <a:t>Click to edit Master title style</a:t>
            </a:r>
          </a:p>
        </p:txBody>
      </p:sp>
      <p:sp>
        <p:nvSpPr>
          <p:cNvPr id="43" name="Subtitle 2">
            <a:extLst>
              <a:ext uri="{FF2B5EF4-FFF2-40B4-BE49-F238E27FC236}">
                <a16:creationId xmlns:a16="http://schemas.microsoft.com/office/drawing/2014/main" id="{779F9B5F-E476-A545-A5DD-896DCC5B3EEC}"/>
              </a:ext>
            </a:extLst>
          </p:cNvPr>
          <p:cNvSpPr>
            <a:spLocks noGrp="1"/>
          </p:cNvSpPr>
          <p:nvPr>
            <p:ph type="subTitle" idx="1" hasCustomPrompt="1"/>
          </p:nvPr>
        </p:nvSpPr>
        <p:spPr>
          <a:xfrm>
            <a:off x="1518036" y="3608085"/>
            <a:ext cx="5191373" cy="1655762"/>
          </a:xfrm>
        </p:spPr>
        <p:txBody>
          <a:bodyP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9340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A2DFC700-DDD0-7646-99D6-1ECF0F55DF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3546983">
            <a:off x="-6672704" y="-6276732"/>
            <a:ext cx="12808456" cy="15982964"/>
          </a:xfrm>
          <a:prstGeom prst="rect">
            <a:avLst/>
          </a:prstGeom>
        </p:spPr>
      </p:pic>
      <p:pic>
        <p:nvPicPr>
          <p:cNvPr id="28" name="Graphic 27">
            <a:extLst>
              <a:ext uri="{FF2B5EF4-FFF2-40B4-BE49-F238E27FC236}">
                <a16:creationId xmlns:a16="http://schemas.microsoft.com/office/drawing/2014/main" id="{79B03CE3-5097-A44E-946F-FB18CA6570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1423275">
            <a:off x="-163465" y="3484639"/>
            <a:ext cx="6858000" cy="6858000"/>
          </a:xfrm>
          <a:prstGeom prst="rect">
            <a:avLst/>
          </a:prstGeom>
        </p:spPr>
      </p:pic>
      <p:pic>
        <p:nvPicPr>
          <p:cNvPr id="27" name="Picture 20">
            <a:extLst>
              <a:ext uri="{FF2B5EF4-FFF2-40B4-BE49-F238E27FC236}">
                <a16:creationId xmlns:a16="http://schemas.microsoft.com/office/drawing/2014/main" id="{FC717A17-DE8D-8F46-B6EC-0FD88C482C94}"/>
              </a:ext>
            </a:extLst>
          </p:cNvPr>
          <p:cNvPicPr>
            <a:picLocks noChangeAspect="1"/>
          </p:cNvPicPr>
          <p:nvPr userDrawn="1"/>
        </p:nvPicPr>
        <p:blipFill>
          <a:blip r:embed="rId6">
            <a:extLst>
              <a:ext uri="{96DAC541-7B7A-43D3-8B79-37D633B846F1}">
                <asvg:svgBlip xmlns:asvg="http://schemas.microsoft.com/office/drawing/2016/SVG/main" r:embed="rId7"/>
              </a:ext>
            </a:extLst>
          </a:blip>
          <a:srcRect l="11236" r="11236"/>
          <a:stretch/>
        </p:blipFill>
        <p:spPr>
          <a:xfrm>
            <a:off x="-1124643" y="22860"/>
            <a:ext cx="5316869" cy="6858000"/>
          </a:xfrm>
          <a:prstGeom prst="rect">
            <a:avLst/>
          </a:prstGeom>
        </p:spPr>
      </p:pic>
      <p:sp>
        <p:nvSpPr>
          <p:cNvPr id="29" name="Picture Placeholder 12">
            <a:extLst>
              <a:ext uri="{FF2B5EF4-FFF2-40B4-BE49-F238E27FC236}">
                <a16:creationId xmlns:a16="http://schemas.microsoft.com/office/drawing/2014/main" id="{A8FE44BC-0313-3749-85A6-46C683935FE4}"/>
              </a:ext>
            </a:extLst>
          </p:cNvPr>
          <p:cNvSpPr>
            <a:spLocks noGrp="1"/>
          </p:cNvSpPr>
          <p:nvPr>
            <p:ph type="pic" sz="quarter" idx="24"/>
          </p:nvPr>
        </p:nvSpPr>
        <p:spPr>
          <a:xfrm flipH="1">
            <a:off x="6924086" y="0"/>
            <a:ext cx="5277058" cy="6858000"/>
          </a:xfrm>
          <a:custGeom>
            <a:avLst/>
            <a:gdLst>
              <a:gd name="connsiteX0" fmla="*/ 0 w 6392625"/>
              <a:gd name="connsiteY0" fmla="*/ 0 h 6858000"/>
              <a:gd name="connsiteX1" fmla="*/ 3196313 w 6392625"/>
              <a:gd name="connsiteY1" fmla="*/ 0 h 6858000"/>
              <a:gd name="connsiteX2" fmla="*/ 6392626 w 6392625"/>
              <a:gd name="connsiteY2" fmla="*/ 3429000 h 6858000"/>
              <a:gd name="connsiteX3" fmla="*/ 3196313 w 6392625"/>
              <a:gd name="connsiteY3" fmla="*/ 6858000 h 6858000"/>
              <a:gd name="connsiteX4" fmla="*/ 0 w 6392625"/>
              <a:gd name="connsiteY4" fmla="*/ 6858000 h 6858000"/>
              <a:gd name="connsiteX5" fmla="*/ 0 w 6392625"/>
              <a:gd name="connsiteY5" fmla="*/ 0 h 6858000"/>
              <a:gd name="connsiteX0" fmla="*/ 877824 w 6392626"/>
              <a:gd name="connsiteY0" fmla="*/ 0 h 6858000"/>
              <a:gd name="connsiteX1" fmla="*/ 3196313 w 6392626"/>
              <a:gd name="connsiteY1" fmla="*/ 0 h 6858000"/>
              <a:gd name="connsiteX2" fmla="*/ 6392626 w 6392626"/>
              <a:gd name="connsiteY2" fmla="*/ 3429000 h 6858000"/>
              <a:gd name="connsiteX3" fmla="*/ 3196313 w 6392626"/>
              <a:gd name="connsiteY3" fmla="*/ 6858000 h 6858000"/>
              <a:gd name="connsiteX4" fmla="*/ 0 w 6392626"/>
              <a:gd name="connsiteY4" fmla="*/ 6858000 h 6858000"/>
              <a:gd name="connsiteX5" fmla="*/ 877824 w 6392626"/>
              <a:gd name="connsiteY5" fmla="*/ 0 h 6858000"/>
              <a:gd name="connsiteX0" fmla="*/ 0 w 5514802"/>
              <a:gd name="connsiteY0" fmla="*/ 0 h 6867144"/>
              <a:gd name="connsiteX1" fmla="*/ 2318489 w 5514802"/>
              <a:gd name="connsiteY1" fmla="*/ 0 h 6867144"/>
              <a:gd name="connsiteX2" fmla="*/ 5514802 w 5514802"/>
              <a:gd name="connsiteY2" fmla="*/ 3429000 h 6867144"/>
              <a:gd name="connsiteX3" fmla="*/ 2318489 w 5514802"/>
              <a:gd name="connsiteY3" fmla="*/ 6858000 h 6867144"/>
              <a:gd name="connsiteX4" fmla="*/ 36576 w 5514802"/>
              <a:gd name="connsiteY4" fmla="*/ 6867144 h 6867144"/>
              <a:gd name="connsiteX5" fmla="*/ 0 w 5514802"/>
              <a:gd name="connsiteY5" fmla="*/ 0 h 6867144"/>
              <a:gd name="connsiteX0" fmla="*/ 0 w 5514802"/>
              <a:gd name="connsiteY0" fmla="*/ 0 h 6858000"/>
              <a:gd name="connsiteX1" fmla="*/ 2318489 w 5514802"/>
              <a:gd name="connsiteY1" fmla="*/ 0 h 6858000"/>
              <a:gd name="connsiteX2" fmla="*/ 5514802 w 5514802"/>
              <a:gd name="connsiteY2" fmla="*/ 3429000 h 6858000"/>
              <a:gd name="connsiteX3" fmla="*/ 2318489 w 5514802"/>
              <a:gd name="connsiteY3" fmla="*/ 6858000 h 6858000"/>
              <a:gd name="connsiteX4" fmla="*/ 0 w 5514802"/>
              <a:gd name="connsiteY4" fmla="*/ 6858000 h 6858000"/>
              <a:gd name="connsiteX5" fmla="*/ 0 w 5514802"/>
              <a:gd name="connsiteY5" fmla="*/ 0 h 6858000"/>
              <a:gd name="connsiteX0" fmla="*/ 237744 w 5514802"/>
              <a:gd name="connsiteY0" fmla="*/ 0 h 6858000"/>
              <a:gd name="connsiteX1" fmla="*/ 2318489 w 5514802"/>
              <a:gd name="connsiteY1" fmla="*/ 0 h 6858000"/>
              <a:gd name="connsiteX2" fmla="*/ 5514802 w 5514802"/>
              <a:gd name="connsiteY2" fmla="*/ 3429000 h 6858000"/>
              <a:gd name="connsiteX3" fmla="*/ 2318489 w 5514802"/>
              <a:gd name="connsiteY3" fmla="*/ 6858000 h 6858000"/>
              <a:gd name="connsiteX4" fmla="*/ 0 w 5514802"/>
              <a:gd name="connsiteY4" fmla="*/ 6858000 h 6858000"/>
              <a:gd name="connsiteX5" fmla="*/ 237744 w 5514802"/>
              <a:gd name="connsiteY5" fmla="*/ 0 h 6858000"/>
              <a:gd name="connsiteX0" fmla="*/ 0 w 5277058"/>
              <a:gd name="connsiteY0" fmla="*/ 0 h 6858000"/>
              <a:gd name="connsiteX1" fmla="*/ 2080745 w 5277058"/>
              <a:gd name="connsiteY1" fmla="*/ 0 h 6858000"/>
              <a:gd name="connsiteX2" fmla="*/ 5277058 w 5277058"/>
              <a:gd name="connsiteY2" fmla="*/ 3429000 h 6858000"/>
              <a:gd name="connsiteX3" fmla="*/ 2080745 w 5277058"/>
              <a:gd name="connsiteY3" fmla="*/ 6858000 h 6858000"/>
              <a:gd name="connsiteX4" fmla="*/ 9144 w 5277058"/>
              <a:gd name="connsiteY4" fmla="*/ 6858000 h 6858000"/>
              <a:gd name="connsiteX5" fmla="*/ 0 w 5277058"/>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7058" h="6858000">
                <a:moveTo>
                  <a:pt x="0" y="0"/>
                </a:moveTo>
                <a:lnTo>
                  <a:pt x="2080745" y="0"/>
                </a:lnTo>
                <a:cubicBezTo>
                  <a:pt x="3846020" y="0"/>
                  <a:pt x="5277058" y="1535216"/>
                  <a:pt x="5277058" y="3429000"/>
                </a:cubicBezTo>
                <a:cubicBezTo>
                  <a:pt x="5277058" y="5322784"/>
                  <a:pt x="3846020" y="6858000"/>
                  <a:pt x="2080745" y="6858000"/>
                </a:cubicBezTo>
                <a:lnTo>
                  <a:pt x="9144" y="6858000"/>
                </a:lnTo>
                <a:lnTo>
                  <a:pt x="0" y="0"/>
                </a:lnTo>
                <a:close/>
              </a:path>
            </a:pathLst>
          </a:custGeom>
          <a:solidFill>
            <a:schemeClr val="bg2">
              <a:lumMod val="90000"/>
            </a:schemeClr>
          </a:solidFill>
        </p:spPr>
        <p:txBody>
          <a:bodyPr anchor="ctr"/>
          <a:lstStyle>
            <a:lvl1pPr marL="0" indent="0" algn="ctr">
              <a:buNone/>
              <a:defRPr>
                <a:solidFill>
                  <a:schemeClr val="tx1"/>
                </a:solidFill>
              </a:defRPr>
            </a:lvl1pPr>
          </a:lstStyle>
          <a:p>
            <a:endParaRPr lang="en-US"/>
          </a:p>
        </p:txBody>
      </p:sp>
      <p:sp>
        <p:nvSpPr>
          <p:cNvPr id="30" name="Title 3">
            <a:extLst>
              <a:ext uri="{FF2B5EF4-FFF2-40B4-BE49-F238E27FC236}">
                <a16:creationId xmlns:a16="http://schemas.microsoft.com/office/drawing/2014/main" id="{60012A22-AC75-C145-8F9B-7DF3F46A4E02}"/>
              </a:ext>
            </a:extLst>
          </p:cNvPr>
          <p:cNvSpPr>
            <a:spLocks noGrp="1"/>
          </p:cNvSpPr>
          <p:nvPr>
            <p:ph type="title"/>
          </p:nvPr>
        </p:nvSpPr>
        <p:spPr>
          <a:xfrm>
            <a:off x="1518036" y="2393529"/>
            <a:ext cx="5205087" cy="1325563"/>
          </a:xfrm>
        </p:spPr>
        <p:txBody>
          <a:bodyPr anchor="b">
            <a:noAutofit/>
          </a:bodyPr>
          <a:lstStyle>
            <a:lvl1pPr>
              <a:defRPr sz="4000">
                <a:solidFill>
                  <a:schemeClr val="tx1"/>
                </a:solidFill>
                <a:latin typeface="Frank Ruhl Libre" pitchFamily="2" charset="-79"/>
                <a:cs typeface="Frank Ruhl Libre" pitchFamily="2" charset="-79"/>
              </a:defRPr>
            </a:lvl1pPr>
          </a:lstStyle>
          <a:p>
            <a:r>
              <a:rPr lang="en-US" dirty="0"/>
              <a:t>Click to edit Master title style</a:t>
            </a:r>
          </a:p>
        </p:txBody>
      </p:sp>
      <p:sp>
        <p:nvSpPr>
          <p:cNvPr id="31" name="Subtitle 2">
            <a:extLst>
              <a:ext uri="{FF2B5EF4-FFF2-40B4-BE49-F238E27FC236}">
                <a16:creationId xmlns:a16="http://schemas.microsoft.com/office/drawing/2014/main" id="{9E474926-B578-C440-8BF2-215509F9808E}"/>
              </a:ext>
            </a:extLst>
          </p:cNvPr>
          <p:cNvSpPr>
            <a:spLocks noGrp="1"/>
          </p:cNvSpPr>
          <p:nvPr>
            <p:ph type="subTitle" idx="1"/>
          </p:nvPr>
        </p:nvSpPr>
        <p:spPr>
          <a:xfrm>
            <a:off x="1518036" y="3608085"/>
            <a:ext cx="5191373" cy="1655762"/>
          </a:xfr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32" name="Picture 31">
            <a:extLst>
              <a:ext uri="{FF2B5EF4-FFF2-40B4-BE49-F238E27FC236}">
                <a16:creationId xmlns:a16="http://schemas.microsoft.com/office/drawing/2014/main" id="{66E77D25-AA9E-DA4D-A780-12ED06F50B2A}"/>
              </a:ext>
            </a:extLst>
          </p:cNvPr>
          <p:cNvPicPr>
            <a:picLocks noChangeAspect="1"/>
          </p:cNvPicPr>
          <p:nvPr userDrawn="1"/>
        </p:nvPicPr>
        <p:blipFill>
          <a:blip r:embed="rId8"/>
          <a:stretch/>
        </p:blipFill>
        <p:spPr>
          <a:xfrm>
            <a:off x="4192162" y="5960809"/>
            <a:ext cx="2908300" cy="482600"/>
          </a:xfrm>
          <a:prstGeom prst="rect">
            <a:avLst/>
          </a:prstGeom>
        </p:spPr>
      </p:pic>
    </p:spTree>
    <p:extLst>
      <p:ext uri="{BB962C8B-B14F-4D97-AF65-F5344CB8AC3E}">
        <p14:creationId xmlns:p14="http://schemas.microsoft.com/office/powerpoint/2010/main" val="6199094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A6297-ACFB-9C4E-BD4D-B23AA61A0F2A}"/>
              </a:ext>
            </a:extLst>
          </p:cNvPr>
          <p:cNvSpPr>
            <a:spLocks noGrp="1"/>
          </p:cNvSpPr>
          <p:nvPr>
            <p:ph type="ctrTitle"/>
          </p:nvPr>
        </p:nvSpPr>
        <p:spPr>
          <a:xfrm>
            <a:off x="620038" y="1122363"/>
            <a:ext cx="10960274"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D1B91F9-8FFC-AC4F-8BD8-237D2605ADF4}"/>
              </a:ext>
            </a:extLst>
          </p:cNvPr>
          <p:cNvSpPr>
            <a:spLocks noGrp="1"/>
          </p:cNvSpPr>
          <p:nvPr>
            <p:ph type="subTitle" idx="1"/>
          </p:nvPr>
        </p:nvSpPr>
        <p:spPr>
          <a:xfrm>
            <a:off x="620038" y="3602038"/>
            <a:ext cx="1096027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3971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D6E43-ED00-324B-8B04-19EBE1941A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1D3AD3-C402-8D4A-B552-405D52998B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3741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DDC6F-4C7B-FB4B-AC2B-DD92169B0527}"/>
              </a:ext>
            </a:extLst>
          </p:cNvPr>
          <p:cNvSpPr>
            <a:spLocks noGrp="1"/>
          </p:cNvSpPr>
          <p:nvPr>
            <p:ph type="title"/>
          </p:nvPr>
        </p:nvSpPr>
        <p:spPr>
          <a:xfrm>
            <a:off x="496294" y="365125"/>
            <a:ext cx="1127958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E1A5463-34C9-C044-A466-48AC4C01A5C6}"/>
              </a:ext>
            </a:extLst>
          </p:cNvPr>
          <p:cNvSpPr>
            <a:spLocks noGrp="1"/>
          </p:cNvSpPr>
          <p:nvPr>
            <p:ph type="body" idx="1"/>
          </p:nvPr>
        </p:nvSpPr>
        <p:spPr>
          <a:xfrm>
            <a:off x="496294" y="1825625"/>
            <a:ext cx="11279588" cy="4667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8420595"/>
      </p:ext>
    </p:extLst>
  </p:cSld>
  <p:clrMap bg1="lt1" tx1="dk1" bg2="lt2" tx2="dk2" accent1="accent1" accent2="accent2" accent3="accent3" accent4="accent4" accent5="accent5" accent6="accent6" hlink="hlink" folHlink="folHlink"/>
  <p:sldLayoutIdLst>
    <p:sldLayoutId id="2147483649" r:id="rId1"/>
    <p:sldLayoutId id="2147483801" r:id="rId2"/>
    <p:sldLayoutId id="2147483650" r:id="rId3"/>
    <p:sldLayoutId id="2147483655" r:id="rId4"/>
    <p:sldLayoutId id="2147483725" r:id="rId5"/>
    <p:sldLayoutId id="2147483726" r:id="rId6"/>
    <p:sldLayoutId id="2147483808" r:id="rId7"/>
  </p:sldLayoutIdLst>
  <p:txStyles>
    <p:titleStyle>
      <a:lvl1pPr algn="l" defTabSz="914400" rtl="0" eaLnBrk="1" latinLnBrk="0" hangingPunct="1">
        <a:lnSpc>
          <a:spcPct val="90000"/>
        </a:lnSpc>
        <a:spcBef>
          <a:spcPct val="0"/>
        </a:spcBef>
        <a:buNone/>
        <a:defRPr sz="4400" b="1" i="0" kern="1200">
          <a:solidFill>
            <a:schemeClr val="bg1"/>
          </a:solidFill>
          <a:latin typeface="Proxima Nova Rg"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Proxima Nova Rg"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Proxima Nova Rg"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Proxima Nova Rg"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roxima Nova Rg"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Proxima Nova Rg"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458668-01F9-6846-A14A-CBDAD20B5347}"/>
              </a:ext>
            </a:extLst>
          </p:cNvPr>
          <p:cNvSpPr>
            <a:spLocks noGrp="1"/>
          </p:cNvSpPr>
          <p:nvPr>
            <p:ph type="title"/>
          </p:nvPr>
        </p:nvSpPr>
        <p:spPr>
          <a:xfrm>
            <a:off x="449892" y="365125"/>
            <a:ext cx="1129952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975B303-180A-5B4D-BD11-23CDAC0BC8E4}"/>
              </a:ext>
            </a:extLst>
          </p:cNvPr>
          <p:cNvSpPr>
            <a:spLocks noGrp="1"/>
          </p:cNvSpPr>
          <p:nvPr>
            <p:ph type="body" idx="1"/>
          </p:nvPr>
        </p:nvSpPr>
        <p:spPr>
          <a:xfrm>
            <a:off x="449892" y="1825624"/>
            <a:ext cx="11299521" cy="4587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6716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Lst>
  <p:txStyles>
    <p:titleStyle>
      <a:lvl1pPr algn="l" defTabSz="914400" rtl="0" eaLnBrk="1" latinLnBrk="0" hangingPunct="1">
        <a:lnSpc>
          <a:spcPct val="90000"/>
        </a:lnSpc>
        <a:spcBef>
          <a:spcPct val="0"/>
        </a:spcBef>
        <a:buNone/>
        <a:defRPr sz="4400" b="1" i="0" kern="1200">
          <a:solidFill>
            <a:schemeClr val="tx1"/>
          </a:solidFill>
          <a:latin typeface="Proxima Nova Th" panose="02000506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roxima Nova Lt" panose="0200050603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roxima Nova Lt" panose="0200050603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roxima Nova Lt" panose="0200050603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Lt" panose="0200050603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roxima Nova Lt" panose="0200050603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261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71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5752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510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829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008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525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09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932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2039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3656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869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147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063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117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461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673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7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069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7875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9230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718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317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03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43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6643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643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382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514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4878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93505"/>
      </p:ext>
    </p:extLst>
  </p:cSld>
  <p:clrMapOvr>
    <a:masterClrMapping/>
  </p:clrMapOvr>
</p:sld>
</file>

<file path=ppt/theme/theme1.xml><?xml version="1.0" encoding="utf-8"?>
<a:theme xmlns:a="http://schemas.openxmlformats.org/drawingml/2006/main" name="Office Theme">
  <a:themeElements>
    <a:clrScheme name="Custom 70">
      <a:dk1>
        <a:srgbClr val="000000"/>
      </a:dk1>
      <a:lt1>
        <a:srgbClr val="FFFFFF"/>
      </a:lt1>
      <a:dk2>
        <a:srgbClr val="A07D93"/>
      </a:dk2>
      <a:lt2>
        <a:srgbClr val="E7E6E6"/>
      </a:lt2>
      <a:accent1>
        <a:srgbClr val="93A9AD"/>
      </a:accent1>
      <a:accent2>
        <a:srgbClr val="D73D52"/>
      </a:accent2>
      <a:accent3>
        <a:srgbClr val="EACCC3"/>
      </a:accent3>
      <a:accent4>
        <a:srgbClr val="506874"/>
      </a:accent4>
      <a:accent5>
        <a:srgbClr val="F18D8D"/>
      </a:accent5>
      <a:accent6>
        <a:srgbClr val="D358A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7E6E6">
            <a:lumMod val="90000"/>
          </a:srgbClr>
        </a:solidFill>
      </a:spPr>
      <a:bodyPr vert="horz" lIns="91440" tIns="45720" rIns="91440" bIns="45720" rtlCol="0" anchor="ctr">
        <a:normAutofit/>
      </a:body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65">
      <a:dk1>
        <a:srgbClr val="476C71"/>
      </a:dk1>
      <a:lt1>
        <a:srgbClr val="FFFFFF"/>
      </a:lt1>
      <a:dk2>
        <a:srgbClr val="416338"/>
      </a:dk2>
      <a:lt2>
        <a:srgbClr val="D8C5BA"/>
      </a:lt2>
      <a:accent1>
        <a:srgbClr val="8EAEAC"/>
      </a:accent1>
      <a:accent2>
        <a:srgbClr val="A47694"/>
      </a:accent2>
      <a:accent3>
        <a:srgbClr val="E7939B"/>
      </a:accent3>
      <a:accent4>
        <a:srgbClr val="D07489"/>
      </a:accent4>
      <a:accent5>
        <a:srgbClr val="ECD39F"/>
      </a:accent5>
      <a:accent6>
        <a:srgbClr val="EB8B8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13446</TotalTime>
  <Words>3122</Words>
  <Application>Microsoft Macintosh PowerPoint</Application>
  <PresentationFormat>Widescreen</PresentationFormat>
  <Paragraphs>291</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Frank Ruhl Libre</vt:lpstr>
      <vt:lpstr>Proxima Nova Lt</vt:lpstr>
      <vt:lpstr>Proxima Nova Rg</vt:lpstr>
      <vt:lpstr>Proxima Nova 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Elise Reid</dc:creator>
  <cp:lastModifiedBy>Elise Reid</cp:lastModifiedBy>
  <cp:revision>96</cp:revision>
  <cp:lastPrinted>2021-03-08T02:58:01Z</cp:lastPrinted>
  <dcterms:created xsi:type="dcterms:W3CDTF">2021-03-02T21:00:51Z</dcterms:created>
  <dcterms:modified xsi:type="dcterms:W3CDTF">2022-01-05T04:08:14Z</dcterms:modified>
</cp:coreProperties>
</file>